
<file path=[Content_Types].xml><?xml version="1.0" encoding="utf-8"?>
<Types xmlns="http://schemas.openxmlformats.org/package/2006/content-types">
  <Override PartName="/ppt/slideLayouts/slideLayout4.xml" ContentType="application/vnd.openxmlformats-officedocument.presentationml.slideLayout+xml"/>
  <Default Extension="jpeg" ContentType="image/jpeg"/>
  <Override PartName="/ppt/slideLayouts/slideLayout6.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Default Extension="rels" ContentType="application/vnd.openxmlformats-package.relationship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xml" ContentType="application/vnd.openxmlformats-officedocument.presentationml.slideLayout+xml"/>
  <Default Extension="png" ContentType="image/png"/>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slides/slide2.xml" ContentType="application/vnd.openxmlformats-officedocument.presentationml.slide+xml"/>
  <Override PartName="/docProps/app.xml" ContentType="application/vnd.openxmlformats-officedocument.extended-propertie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Layouts/slideLayout2.xml" ContentType="application/vnd.openxmlformats-officedocument.presentationml.slideLayout+xml"/>
  <Override PartName="/ppt/presentation.xml" ContentType="application/vnd.openxmlformats-officedocument.presentationml.presentation.main+xml"/>
  <Default Extension="bin" ContentType="application/vnd.openxmlformats-officedocument.presentationml.printerSettings"/>
  <Override PartName="/ppt/slides/slide1.xml" ContentType="application/vnd.openxmlformats-officedocument.presentationml.slide+xml"/>
  <Override PartName="/ppt/presProps.xml" ContentType="application/vnd.openxmlformats-officedocument.presentationml.presProps+xml"/>
  <Override PartName="/ppt/tableStyles.xml" ContentType="application/vnd.openxmlformats-officedocument.presentationml.tableStyles+xml"/>
  <Override PartName="/ppt/theme/theme1.xml" ContentType="application/vnd.openxmlformats-officedocument.theme+xml"/>
  <Override PartName="/ppt/slides/slide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64" r:id="rId5"/>
    <p:sldId id="262" r:id="rId6"/>
    <p:sldId id="265" r:id="rId7"/>
    <p:sldId id="266" r:id="rId8"/>
    <p:sldId id="268"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Objects="1">
      <p:cViewPr varScale="1">
        <p:scale>
          <a:sx n="88" d="100"/>
          <a:sy n="88" d="100"/>
        </p:scale>
        <p:origin x="-96" y="-1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17707FD-B49F-4E46-AE9C-83AF63E0FB93}"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7707FD-B49F-4E46-AE9C-83AF63E0FB93}"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7707FD-B49F-4E46-AE9C-83AF63E0FB93}"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7707FD-B49F-4E46-AE9C-83AF63E0FB93}"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7707FD-B49F-4E46-AE9C-83AF63E0FB93}" type="datetimeFigureOut">
              <a:rPr lang="en-US" smtClean="0"/>
              <a:pPr/>
              <a:t>12/7/11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17707FD-B49F-4E46-AE9C-83AF63E0FB93}"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17707FD-B49F-4E46-AE9C-83AF63E0FB93}" type="datetimeFigureOut">
              <a:rPr lang="en-US" smtClean="0"/>
              <a:pPr/>
              <a:t>12/7/11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17707FD-B49F-4E46-AE9C-83AF63E0FB93}" type="datetimeFigureOut">
              <a:rPr lang="en-US" smtClean="0"/>
              <a:pPr/>
              <a:t>12/7/11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707FD-B49F-4E46-AE9C-83AF63E0FB93}" type="datetimeFigureOut">
              <a:rPr lang="en-US" smtClean="0"/>
              <a:pPr/>
              <a:t>12/7/11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7707FD-B49F-4E46-AE9C-83AF63E0FB93}"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7707FD-B49F-4E46-AE9C-83AF63E0FB93}" type="datetimeFigureOut">
              <a:rPr lang="en-US" smtClean="0"/>
              <a:pPr/>
              <a:t>12/7/11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F1867E-3552-CE47-8215-DB20D78673A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7707FD-B49F-4E46-AE9C-83AF63E0FB93}" type="datetimeFigureOut">
              <a:rPr lang="en-US" smtClean="0"/>
              <a:pPr/>
              <a:t>12/7/11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F1867E-3552-CE47-8215-DB20D78673A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Apple Casual"/>
                <a:cs typeface="Apple Casual"/>
              </a:rPr>
              <a:t>El </a:t>
            </a:r>
            <a:r>
              <a:rPr lang="en-US" dirty="0" err="1" smtClean="0">
                <a:latin typeface="Apple Casual"/>
                <a:cs typeface="Apple Casual"/>
              </a:rPr>
              <a:t>verbo</a:t>
            </a:r>
            <a:r>
              <a:rPr lang="en-US" dirty="0" smtClean="0">
                <a:latin typeface="Apple Casual"/>
                <a:cs typeface="Apple Casual"/>
              </a:rPr>
              <a:t> </a:t>
            </a:r>
            <a:r>
              <a:rPr lang="en-US" b="1" dirty="0" smtClean="0">
                <a:solidFill>
                  <a:srgbClr val="FF0000"/>
                </a:solidFill>
              </a:rPr>
              <a:t>ser</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pple Casual"/>
                <a:cs typeface="Apple Casual"/>
              </a:rPr>
              <a:t>The verb </a:t>
            </a:r>
            <a:r>
              <a:rPr lang="en-US" dirty="0" smtClean="0">
                <a:solidFill>
                  <a:srgbClr val="FF0000"/>
                </a:solidFill>
                <a:latin typeface="Apple Casual"/>
                <a:cs typeface="Apple Casual"/>
              </a:rPr>
              <a:t>ser</a:t>
            </a:r>
            <a:r>
              <a:rPr lang="en-US" dirty="0" smtClean="0">
                <a:latin typeface="Apple Casual"/>
                <a:cs typeface="Apple Casual"/>
              </a:rPr>
              <a:t> means “</a:t>
            </a:r>
            <a:r>
              <a:rPr lang="en-US" dirty="0" smtClean="0">
                <a:solidFill>
                  <a:srgbClr val="FF0000"/>
                </a:solidFill>
                <a:latin typeface="Apple Casual"/>
                <a:cs typeface="Apple Casual"/>
              </a:rPr>
              <a:t>to be</a:t>
            </a:r>
            <a:r>
              <a:rPr lang="en-US" dirty="0" smtClean="0">
                <a:latin typeface="Apple Casual"/>
                <a:cs typeface="Apple Casual"/>
              </a:rPr>
              <a:t>”</a:t>
            </a:r>
            <a:endParaRPr lang="en-US" dirty="0">
              <a:latin typeface="Apple Casual"/>
              <a:cs typeface="Apple Casual"/>
            </a:endParaRPr>
          </a:p>
        </p:txBody>
      </p:sp>
      <p:sp>
        <p:nvSpPr>
          <p:cNvPr id="3" name="Content Placeholder 2"/>
          <p:cNvSpPr>
            <a:spLocks noGrp="1"/>
          </p:cNvSpPr>
          <p:nvPr>
            <p:ph idx="1"/>
          </p:nvPr>
        </p:nvSpPr>
        <p:spPr/>
        <p:txBody>
          <a:bodyPr/>
          <a:lstStyle/>
          <a:p>
            <a:pPr>
              <a:buNone/>
            </a:pPr>
            <a:endParaRPr lang="en-US" dirty="0" smtClean="0"/>
          </a:p>
          <a:p>
            <a:pPr>
              <a:buNone/>
            </a:pPr>
            <a:r>
              <a:rPr lang="en-US" dirty="0" smtClean="0"/>
              <a:t>-All sentences have a </a:t>
            </a:r>
            <a:r>
              <a:rPr lang="en-US" u="sng" dirty="0" smtClean="0"/>
              <a:t>subject</a:t>
            </a:r>
            <a:r>
              <a:rPr lang="en-US" dirty="0" smtClean="0"/>
              <a:t> and a </a:t>
            </a:r>
            <a:r>
              <a:rPr lang="en-US" dirty="0" smtClean="0">
                <a:solidFill>
                  <a:srgbClr val="FF0000"/>
                </a:solidFill>
              </a:rPr>
              <a:t>verb</a:t>
            </a:r>
          </a:p>
          <a:p>
            <a:pPr>
              <a:buNone/>
            </a:pPr>
            <a:endParaRPr lang="en-US" dirty="0" smtClean="0"/>
          </a:p>
          <a:p>
            <a:pPr>
              <a:buNone/>
            </a:pPr>
            <a:r>
              <a:rPr lang="en-US" dirty="0" smtClean="0"/>
              <a:t>-In Spanish, you have to change the form of the </a:t>
            </a:r>
            <a:r>
              <a:rPr lang="en-US" dirty="0" smtClean="0">
                <a:solidFill>
                  <a:srgbClr val="FF0000"/>
                </a:solidFill>
              </a:rPr>
              <a:t>verb </a:t>
            </a:r>
            <a:r>
              <a:rPr lang="en-US" dirty="0" smtClean="0"/>
              <a:t>so that it matches it’s </a:t>
            </a:r>
            <a:r>
              <a:rPr lang="en-US" u="sng" dirty="0" smtClean="0"/>
              <a:t>subject</a:t>
            </a:r>
            <a:r>
              <a:rPr lang="en-US" dirty="0" smtClean="0"/>
              <a:t>.</a:t>
            </a:r>
          </a:p>
          <a:p>
            <a:pPr>
              <a:buNone/>
            </a:pPr>
            <a:endParaRPr lang="en-US" dirty="0" smtClean="0"/>
          </a:p>
          <a:p>
            <a:pPr>
              <a:buNone/>
            </a:pPr>
            <a:r>
              <a:rPr lang="en-US" dirty="0" smtClean="0"/>
              <a:t>-Changing the form of a verb is called </a:t>
            </a:r>
            <a:r>
              <a:rPr lang="en-US" i="1" dirty="0" smtClean="0"/>
              <a:t>conjugating</a:t>
            </a:r>
            <a:r>
              <a:rPr lang="en-US" dirty="0" smtClean="0"/>
              <a:t>.</a:t>
            </a:r>
          </a:p>
          <a:p>
            <a:pPr>
              <a:buNone/>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Conjugations of the verb </a:t>
            </a:r>
            <a:r>
              <a:rPr lang="en-US" u="sng" dirty="0" smtClean="0">
                <a:latin typeface="Apple Casual"/>
                <a:cs typeface="Apple Casual"/>
              </a:rPr>
              <a:t>ser</a:t>
            </a:r>
            <a:r>
              <a:rPr lang="en-US" dirty="0" smtClean="0"/>
              <a:t> (</a:t>
            </a:r>
            <a:r>
              <a:rPr lang="en-US" dirty="0" smtClean="0">
                <a:latin typeface="Apple Casual"/>
                <a:cs typeface="Apple Casual"/>
              </a:rPr>
              <a:t>“</a:t>
            </a:r>
            <a:r>
              <a:rPr lang="en-US" dirty="0" smtClean="0">
                <a:solidFill>
                  <a:srgbClr val="FF0000"/>
                </a:solidFill>
                <a:latin typeface="Apple Casual"/>
                <a:cs typeface="Apple Casual"/>
              </a:rPr>
              <a:t>to be</a:t>
            </a:r>
            <a:r>
              <a:rPr lang="en-US" dirty="0" smtClean="0">
                <a:latin typeface="Apple Casual"/>
                <a:cs typeface="Apple Casual"/>
              </a:rPr>
              <a:t>”</a:t>
            </a:r>
            <a:r>
              <a:rPr lang="en-US" dirty="0" smtClean="0"/>
              <a:t>)</a:t>
            </a:r>
            <a:endParaRPr lang="en-US" dirty="0"/>
          </a:p>
        </p:txBody>
      </p:sp>
      <p:sp>
        <p:nvSpPr>
          <p:cNvPr id="3" name="Content Placeholder 2"/>
          <p:cNvSpPr>
            <a:spLocks noGrp="1"/>
          </p:cNvSpPr>
          <p:nvPr>
            <p:ph idx="1"/>
          </p:nvPr>
        </p:nvSpPr>
        <p:spPr>
          <a:xfrm>
            <a:off x="228600" y="1600200"/>
            <a:ext cx="8686800" cy="4525963"/>
          </a:xfrm>
        </p:spPr>
        <p:txBody>
          <a:bodyPr>
            <a:normAutofit fontScale="92500" lnSpcReduction="20000"/>
          </a:bodyPr>
          <a:lstStyle/>
          <a:p>
            <a:pPr>
              <a:buNone/>
            </a:pPr>
            <a:r>
              <a:rPr lang="en-US" dirty="0" err="1">
                <a:latin typeface="Apple Casual"/>
                <a:cs typeface="Apple Casual"/>
              </a:rPr>
              <a:t>y</a:t>
            </a:r>
            <a:r>
              <a:rPr lang="en-US" dirty="0" err="1" smtClean="0">
                <a:latin typeface="Apple Casual"/>
                <a:cs typeface="Apple Casual"/>
              </a:rPr>
              <a:t>o</a:t>
            </a:r>
            <a:r>
              <a:rPr lang="en-US" dirty="0" smtClean="0">
                <a:latin typeface="Apple Casual"/>
                <a:cs typeface="Apple Casual"/>
              </a:rPr>
              <a:t> </a:t>
            </a:r>
            <a:r>
              <a:rPr lang="en-US" dirty="0" smtClean="0">
                <a:solidFill>
                  <a:srgbClr val="FF0000"/>
                </a:solidFill>
                <a:latin typeface="Apple Casual"/>
                <a:cs typeface="Apple Casual"/>
              </a:rPr>
              <a:t>soy</a:t>
            </a:r>
            <a:r>
              <a:rPr lang="en-US" dirty="0" smtClean="0"/>
              <a:t>		</a:t>
            </a:r>
            <a:r>
              <a:rPr lang="en-US" i="1" dirty="0" smtClean="0"/>
              <a:t>I </a:t>
            </a:r>
            <a:r>
              <a:rPr lang="en-US" i="1" dirty="0" smtClean="0">
                <a:solidFill>
                  <a:srgbClr val="FF0000"/>
                </a:solidFill>
              </a:rPr>
              <a:t>am</a:t>
            </a:r>
            <a:r>
              <a:rPr lang="en-US" dirty="0" smtClean="0"/>
              <a:t>			</a:t>
            </a:r>
            <a:r>
              <a:rPr lang="en-US" dirty="0" err="1" smtClean="0">
                <a:latin typeface="Apple Casual"/>
                <a:cs typeface="Apple Casual"/>
              </a:rPr>
              <a:t>nosotros(as</a:t>
            </a:r>
            <a:r>
              <a:rPr lang="en-US" dirty="0" smtClean="0">
                <a:latin typeface="Apple Casual"/>
                <a:cs typeface="Apple Casual"/>
              </a:rPr>
              <a:t>) </a:t>
            </a:r>
            <a:r>
              <a:rPr lang="en-US" dirty="0" err="1" smtClean="0">
                <a:solidFill>
                  <a:srgbClr val="FF0000"/>
                </a:solidFill>
                <a:latin typeface="Apple Casual"/>
                <a:cs typeface="Apple Casual"/>
              </a:rPr>
              <a:t>somos</a:t>
            </a:r>
            <a:r>
              <a:rPr lang="en-US" dirty="0" smtClean="0"/>
              <a:t>	   </a:t>
            </a:r>
            <a:r>
              <a:rPr lang="en-US" i="1" dirty="0" smtClean="0"/>
              <a:t>we </a:t>
            </a:r>
            <a:r>
              <a:rPr lang="en-US" i="1" dirty="0" smtClean="0">
                <a:solidFill>
                  <a:srgbClr val="FF0000"/>
                </a:solidFill>
              </a:rPr>
              <a:t>are</a:t>
            </a:r>
            <a:r>
              <a:rPr lang="en-US" dirty="0" smtClean="0"/>
              <a:t>	</a:t>
            </a:r>
          </a:p>
          <a:p>
            <a:pPr>
              <a:buNone/>
            </a:pPr>
            <a:endParaRPr lang="en-US" dirty="0" smtClean="0"/>
          </a:p>
          <a:p>
            <a:pPr>
              <a:buNone/>
            </a:pPr>
            <a:r>
              <a:rPr lang="en-US" dirty="0" err="1" smtClean="0">
                <a:latin typeface="Apple Casual"/>
                <a:cs typeface="Apple Casual"/>
              </a:rPr>
              <a:t>tú</a:t>
            </a:r>
            <a:r>
              <a:rPr lang="en-US" dirty="0" smtClean="0">
                <a:latin typeface="Apple Casual"/>
                <a:cs typeface="Apple Casual"/>
              </a:rPr>
              <a:t> </a:t>
            </a:r>
            <a:r>
              <a:rPr lang="en-US" dirty="0" err="1" smtClean="0">
                <a:solidFill>
                  <a:srgbClr val="FF0000"/>
                </a:solidFill>
                <a:latin typeface="Apple Casual"/>
                <a:cs typeface="Apple Casual"/>
              </a:rPr>
              <a:t>eres</a:t>
            </a:r>
            <a:r>
              <a:rPr lang="en-US" dirty="0" smtClean="0">
                <a:solidFill>
                  <a:srgbClr val="FF0000"/>
                </a:solidFill>
                <a:latin typeface="Apple Casual"/>
                <a:cs typeface="Apple Casual"/>
              </a:rPr>
              <a:t> </a:t>
            </a:r>
            <a:r>
              <a:rPr lang="en-US" dirty="0" smtClean="0">
                <a:latin typeface="Apple Casual"/>
                <a:cs typeface="Apple Casual"/>
              </a:rPr>
              <a:t>	</a:t>
            </a:r>
            <a:r>
              <a:rPr lang="en-US" i="1" dirty="0" smtClean="0"/>
              <a:t>you </a:t>
            </a:r>
            <a:r>
              <a:rPr lang="en-US" i="1" dirty="0" smtClean="0">
                <a:solidFill>
                  <a:srgbClr val="FF0000"/>
                </a:solidFill>
              </a:rPr>
              <a:t>are</a:t>
            </a:r>
            <a:r>
              <a:rPr lang="en-US" dirty="0" smtClean="0"/>
              <a:t>		</a:t>
            </a:r>
            <a:r>
              <a:rPr lang="en-US" dirty="0" err="1" smtClean="0">
                <a:latin typeface="Apple Casual"/>
                <a:cs typeface="Apple Casual"/>
              </a:rPr>
              <a:t>vosotros(as</a:t>
            </a:r>
            <a:r>
              <a:rPr lang="en-US" dirty="0" smtClean="0">
                <a:latin typeface="Apple Casual"/>
                <a:cs typeface="Apple Casual"/>
              </a:rPr>
              <a:t>) </a:t>
            </a:r>
            <a:r>
              <a:rPr lang="en-US" dirty="0" err="1" smtClean="0">
                <a:solidFill>
                  <a:srgbClr val="FF0000"/>
                </a:solidFill>
                <a:latin typeface="Apple Casual"/>
                <a:cs typeface="Apple Casual"/>
              </a:rPr>
              <a:t>sois</a:t>
            </a:r>
            <a:r>
              <a:rPr lang="en-US" dirty="0" smtClean="0"/>
              <a:t>	</a:t>
            </a:r>
            <a:r>
              <a:rPr lang="en-US" i="1" dirty="0" smtClean="0"/>
              <a:t>you all </a:t>
            </a:r>
            <a:r>
              <a:rPr lang="en-US" i="1" dirty="0" smtClean="0">
                <a:solidFill>
                  <a:srgbClr val="FF0000"/>
                </a:solidFill>
              </a:rPr>
              <a:t>are</a:t>
            </a:r>
          </a:p>
          <a:p>
            <a:pPr>
              <a:buNone/>
            </a:pPr>
            <a:endParaRPr lang="en-US" dirty="0" smtClean="0"/>
          </a:p>
          <a:p>
            <a:pPr>
              <a:buNone/>
            </a:pPr>
            <a:r>
              <a:rPr lang="en-US" dirty="0" smtClean="0">
                <a:latin typeface="Apple Casual"/>
                <a:cs typeface="Apple Casual"/>
              </a:rPr>
              <a:t>usted </a:t>
            </a:r>
            <a:r>
              <a:rPr lang="en-US" dirty="0" err="1" smtClean="0">
                <a:solidFill>
                  <a:srgbClr val="FF0000"/>
                </a:solidFill>
                <a:latin typeface="Apple Casual"/>
                <a:cs typeface="Apple Casual"/>
              </a:rPr>
              <a:t>es</a:t>
            </a:r>
            <a:r>
              <a:rPr lang="en-US" dirty="0" smtClean="0">
                <a:latin typeface="Apple Casual"/>
                <a:cs typeface="Apple Casual"/>
              </a:rPr>
              <a:t>  </a:t>
            </a:r>
            <a:r>
              <a:rPr lang="en-US" i="1" dirty="0" smtClean="0"/>
              <a:t>you </a:t>
            </a:r>
            <a:r>
              <a:rPr lang="en-US" i="1" dirty="0" smtClean="0">
                <a:solidFill>
                  <a:srgbClr val="FF0000"/>
                </a:solidFill>
              </a:rPr>
              <a:t>are</a:t>
            </a:r>
            <a:r>
              <a:rPr lang="en-US" dirty="0" smtClean="0"/>
              <a:t>		</a:t>
            </a:r>
            <a:r>
              <a:rPr lang="en-US" dirty="0" smtClean="0">
                <a:latin typeface="Apple Casual"/>
                <a:cs typeface="Apple Casual"/>
              </a:rPr>
              <a:t>ustedes </a:t>
            </a:r>
            <a:r>
              <a:rPr lang="en-US" dirty="0" smtClean="0">
                <a:solidFill>
                  <a:srgbClr val="FF0000"/>
                </a:solidFill>
                <a:latin typeface="Apple Casual"/>
                <a:cs typeface="Apple Casual"/>
              </a:rPr>
              <a:t>son</a:t>
            </a:r>
            <a:r>
              <a:rPr lang="en-US" dirty="0" smtClean="0">
                <a:latin typeface="Apple Casual"/>
                <a:cs typeface="Apple Casual"/>
              </a:rPr>
              <a:t>	</a:t>
            </a:r>
            <a:r>
              <a:rPr lang="en-US" dirty="0" smtClean="0"/>
              <a:t>		</a:t>
            </a:r>
            <a:r>
              <a:rPr lang="en-US" i="1" dirty="0" smtClean="0"/>
              <a:t>you all </a:t>
            </a:r>
            <a:r>
              <a:rPr lang="en-US" i="1" dirty="0" smtClean="0">
                <a:solidFill>
                  <a:srgbClr val="FF0000"/>
                </a:solidFill>
              </a:rPr>
              <a:t>are</a:t>
            </a:r>
          </a:p>
          <a:p>
            <a:pPr>
              <a:buNone/>
            </a:pPr>
            <a:endParaRPr lang="en-US" dirty="0" smtClean="0"/>
          </a:p>
          <a:p>
            <a:pPr>
              <a:buNone/>
            </a:pPr>
            <a:r>
              <a:rPr lang="en-US" dirty="0" err="1" smtClean="0">
                <a:latin typeface="Apple Casual"/>
                <a:cs typeface="Apple Casual"/>
              </a:rPr>
              <a:t>él</a:t>
            </a:r>
            <a:r>
              <a:rPr lang="en-US" dirty="0" smtClean="0">
                <a:latin typeface="Apple Casual"/>
                <a:cs typeface="Apple Casual"/>
              </a:rPr>
              <a:t> </a:t>
            </a:r>
            <a:r>
              <a:rPr lang="en-US" dirty="0" err="1" smtClean="0">
                <a:solidFill>
                  <a:srgbClr val="FF0000"/>
                </a:solidFill>
                <a:latin typeface="Apple Casual"/>
                <a:cs typeface="Apple Casual"/>
              </a:rPr>
              <a:t>es</a:t>
            </a:r>
            <a:r>
              <a:rPr lang="en-US" dirty="0" smtClean="0">
                <a:latin typeface="Apple Casual"/>
                <a:cs typeface="Apple Casual"/>
              </a:rPr>
              <a:t>	</a:t>
            </a:r>
            <a:r>
              <a:rPr lang="en-US" dirty="0" smtClean="0"/>
              <a:t>		</a:t>
            </a:r>
            <a:r>
              <a:rPr lang="en-US" i="1" dirty="0" smtClean="0"/>
              <a:t>he </a:t>
            </a:r>
            <a:r>
              <a:rPr lang="en-US" i="1" dirty="0" smtClean="0">
                <a:solidFill>
                  <a:srgbClr val="FF0000"/>
                </a:solidFill>
              </a:rPr>
              <a:t>is</a:t>
            </a:r>
            <a:r>
              <a:rPr lang="en-US" dirty="0" smtClean="0"/>
              <a:t>			</a:t>
            </a:r>
            <a:r>
              <a:rPr lang="en-US" dirty="0" err="1" smtClean="0">
                <a:latin typeface="Apple Casual"/>
                <a:cs typeface="Apple Casual"/>
              </a:rPr>
              <a:t>ellos</a:t>
            </a:r>
            <a:r>
              <a:rPr lang="en-US" dirty="0" smtClean="0">
                <a:latin typeface="Apple Casual"/>
                <a:cs typeface="Apple Casual"/>
              </a:rPr>
              <a:t> </a:t>
            </a:r>
            <a:r>
              <a:rPr lang="en-US" dirty="0" smtClean="0">
                <a:solidFill>
                  <a:srgbClr val="FF0000"/>
                </a:solidFill>
                <a:latin typeface="Apple Casual"/>
                <a:cs typeface="Apple Casual"/>
              </a:rPr>
              <a:t>son</a:t>
            </a:r>
            <a:r>
              <a:rPr lang="en-US" dirty="0" smtClean="0">
                <a:latin typeface="Apple Casual"/>
                <a:cs typeface="Apple Casual"/>
              </a:rPr>
              <a:t>	</a:t>
            </a:r>
            <a:r>
              <a:rPr lang="en-US" dirty="0" smtClean="0"/>
              <a:t>		</a:t>
            </a:r>
            <a:r>
              <a:rPr lang="en-US" dirty="0" smtClean="0"/>
              <a:t>	</a:t>
            </a:r>
            <a:r>
              <a:rPr lang="en-US" i="1" dirty="0" smtClean="0"/>
              <a:t>they </a:t>
            </a:r>
            <a:r>
              <a:rPr lang="en-US" i="1" dirty="0" smtClean="0">
                <a:solidFill>
                  <a:srgbClr val="FF0000"/>
                </a:solidFill>
              </a:rPr>
              <a:t>are</a:t>
            </a:r>
          </a:p>
          <a:p>
            <a:pPr>
              <a:buNone/>
            </a:pPr>
            <a:endParaRPr lang="en-US" dirty="0" smtClean="0"/>
          </a:p>
          <a:p>
            <a:pPr>
              <a:buNone/>
            </a:pPr>
            <a:r>
              <a:rPr lang="en-US" dirty="0" err="1" smtClean="0">
                <a:latin typeface="Apple Casual"/>
                <a:cs typeface="Apple Casual"/>
              </a:rPr>
              <a:t>ella</a:t>
            </a:r>
            <a:r>
              <a:rPr lang="en-US" dirty="0" smtClean="0">
                <a:latin typeface="Apple Casual"/>
                <a:cs typeface="Apple Casual"/>
              </a:rPr>
              <a:t> </a:t>
            </a:r>
            <a:r>
              <a:rPr lang="en-US" dirty="0" err="1" smtClean="0">
                <a:solidFill>
                  <a:srgbClr val="FF0000"/>
                </a:solidFill>
                <a:latin typeface="Apple Casual"/>
                <a:cs typeface="Apple Casual"/>
              </a:rPr>
              <a:t>es</a:t>
            </a:r>
            <a:r>
              <a:rPr lang="en-US" dirty="0" smtClean="0"/>
              <a:t>		</a:t>
            </a:r>
            <a:r>
              <a:rPr lang="en-US" i="1" dirty="0" smtClean="0"/>
              <a:t>she </a:t>
            </a:r>
            <a:r>
              <a:rPr lang="en-US" i="1" dirty="0" smtClean="0">
                <a:solidFill>
                  <a:srgbClr val="FF0000"/>
                </a:solidFill>
              </a:rPr>
              <a:t>is</a:t>
            </a:r>
            <a:r>
              <a:rPr lang="en-US" dirty="0" smtClean="0"/>
              <a:t>			</a:t>
            </a:r>
            <a:r>
              <a:rPr lang="en-US" dirty="0" err="1" smtClean="0">
                <a:latin typeface="Apple Casual"/>
                <a:cs typeface="Apple Casual"/>
              </a:rPr>
              <a:t>ellas</a:t>
            </a:r>
            <a:r>
              <a:rPr lang="en-US" dirty="0" smtClean="0">
                <a:latin typeface="Apple Casual"/>
                <a:cs typeface="Apple Casual"/>
              </a:rPr>
              <a:t> </a:t>
            </a:r>
            <a:r>
              <a:rPr lang="en-US" dirty="0" smtClean="0">
                <a:solidFill>
                  <a:srgbClr val="FF0000"/>
                </a:solidFill>
                <a:latin typeface="Apple Casual"/>
                <a:cs typeface="Apple Casual"/>
              </a:rPr>
              <a:t>son</a:t>
            </a:r>
            <a:r>
              <a:rPr lang="en-US" dirty="0" smtClean="0">
                <a:latin typeface="Apple Casual"/>
                <a:cs typeface="Apple Casual"/>
              </a:rPr>
              <a:t>	</a:t>
            </a:r>
            <a:r>
              <a:rPr lang="en-US" dirty="0" smtClean="0">
                <a:latin typeface="Apple Casual"/>
                <a:cs typeface="Apple Casual"/>
              </a:rPr>
              <a:t>	</a:t>
            </a:r>
            <a:r>
              <a:rPr lang="en-US" dirty="0" smtClean="0"/>
              <a:t>	</a:t>
            </a:r>
            <a:r>
              <a:rPr lang="en-US" dirty="0" smtClean="0"/>
              <a:t>	</a:t>
            </a:r>
            <a:r>
              <a:rPr lang="en-US" i="1" dirty="0" smtClean="0"/>
              <a:t>they </a:t>
            </a:r>
            <a:r>
              <a:rPr lang="en-US" i="1" dirty="0" smtClean="0">
                <a:solidFill>
                  <a:srgbClr val="FF0000"/>
                </a:solidFill>
              </a:rPr>
              <a:t>are</a:t>
            </a:r>
            <a:endParaRPr lang="en-US" i="1" dirty="0">
              <a:solidFill>
                <a:srgbClr val="FF0000"/>
              </a:solidFill>
            </a:endParaRPr>
          </a:p>
        </p:txBody>
      </p:sp>
      <p:cxnSp>
        <p:nvCxnSpPr>
          <p:cNvPr id="5" name="Straight Connector 4"/>
          <p:cNvCxnSpPr/>
          <p:nvPr/>
        </p:nvCxnSpPr>
        <p:spPr>
          <a:xfrm rot="5400000">
            <a:off x="1204119" y="3871119"/>
            <a:ext cx="490696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228600" y="1417638"/>
            <a:ext cx="8458200" cy="1588"/>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915400" cy="5592762"/>
          </a:xfrm>
        </p:spPr>
        <p:txBody>
          <a:bodyPr>
            <a:normAutofit fontScale="90000"/>
          </a:bodyPr>
          <a:lstStyle/>
          <a:p>
            <a:pPr algn="l"/>
            <a:r>
              <a:rPr lang="en-US" sz="3111" dirty="0" err="1" smtClean="0">
                <a:latin typeface="Courier"/>
                <a:ea typeface="AppleGothic"/>
                <a:cs typeface="Courier"/>
              </a:rPr>
              <a:t>Estudiante</a:t>
            </a:r>
            <a:r>
              <a:rPr lang="en-US" sz="3111" dirty="0" smtClean="0">
                <a:latin typeface="Courier"/>
                <a:ea typeface="AppleGothic"/>
                <a:cs typeface="Courier"/>
              </a:rPr>
              <a:t> A: </a:t>
            </a:r>
            <a:r>
              <a:rPr lang="en-US" dirty="0" smtClean="0">
                <a:latin typeface="Apple Casual"/>
                <a:cs typeface="Apple Casual"/>
              </a:rPr>
              <a:t>“</a:t>
            </a:r>
            <a:r>
              <a:rPr lang="en-US" dirty="0">
                <a:latin typeface="Apple Casual"/>
                <a:cs typeface="Apple Casual"/>
              </a:rPr>
              <a:t>¿</a:t>
            </a:r>
            <a:r>
              <a:rPr lang="en-US" u="sng" dirty="0" err="1" smtClean="0">
                <a:latin typeface="Apple Casual"/>
                <a:cs typeface="Apple Casual"/>
              </a:rPr>
              <a:t>Tú</a:t>
            </a:r>
            <a:r>
              <a:rPr lang="en-US" dirty="0" smtClean="0">
                <a:latin typeface="Apple Casual"/>
                <a:cs typeface="Apple Casual"/>
              </a:rPr>
              <a:t> </a:t>
            </a:r>
            <a:r>
              <a:rPr lang="en-US" dirty="0" err="1" smtClean="0">
                <a:solidFill>
                  <a:srgbClr val="FF0000"/>
                </a:solidFill>
                <a:latin typeface="Apple Casual"/>
                <a:cs typeface="Apple Casual"/>
              </a:rPr>
              <a:t>eres</a:t>
            </a:r>
            <a:r>
              <a:rPr lang="en-US" dirty="0" smtClean="0">
                <a:latin typeface="Apple Casual"/>
                <a:cs typeface="Apple Casual"/>
              </a:rPr>
              <a:t> </a:t>
            </a:r>
            <a:r>
              <a:rPr lang="en-US" dirty="0" err="1" smtClean="0">
                <a:latin typeface="Apple Casual"/>
                <a:cs typeface="Apple Casual"/>
              </a:rPr>
              <a:t>cantante</a:t>
            </a:r>
            <a:r>
              <a:rPr lang="en-US" dirty="0" smtClean="0">
                <a:latin typeface="Apple Casual"/>
                <a:cs typeface="Apple Casual"/>
              </a:rPr>
              <a:t>?”</a:t>
            </a:r>
            <a:br>
              <a:rPr lang="en-US" dirty="0" smtClean="0">
                <a:latin typeface="Apple Casual"/>
                <a:cs typeface="Apple Casual"/>
              </a:rPr>
            </a:br>
            <a:r>
              <a:rPr lang="en-US" dirty="0" smtClean="0">
                <a:latin typeface="Apple Casual"/>
                <a:cs typeface="Apple Casual"/>
              </a:rPr>
              <a:t/>
            </a:r>
            <a:br>
              <a:rPr lang="en-US" dirty="0" smtClean="0">
                <a:latin typeface="Apple Casual"/>
                <a:cs typeface="Apple Casual"/>
              </a:rPr>
            </a:br>
            <a:r>
              <a:rPr lang="en-US" dirty="0" smtClean="0">
                <a:latin typeface="Apple Casual"/>
                <a:cs typeface="Apple Casual"/>
              </a:rPr>
              <a:t>							</a:t>
            </a:r>
            <a:r>
              <a:rPr lang="en-US" i="1" dirty="0" smtClean="0">
                <a:latin typeface="Apple Casual"/>
                <a:cs typeface="Apple Casual"/>
              </a:rPr>
              <a:t>“</a:t>
            </a:r>
            <a:r>
              <a:rPr lang="en-US" i="1" u="sng" dirty="0" smtClean="0">
                <a:latin typeface="Apple Casual"/>
                <a:cs typeface="Apple Casual"/>
              </a:rPr>
              <a:t>You</a:t>
            </a:r>
            <a:r>
              <a:rPr lang="en-US" i="1" dirty="0" smtClean="0">
                <a:latin typeface="Apple Casual"/>
                <a:cs typeface="Apple Casual"/>
              </a:rPr>
              <a:t> </a:t>
            </a:r>
            <a:r>
              <a:rPr lang="en-US" i="1" dirty="0" smtClean="0">
                <a:solidFill>
                  <a:srgbClr val="FF0000"/>
                </a:solidFill>
                <a:latin typeface="Apple Casual"/>
                <a:cs typeface="Apple Casual"/>
              </a:rPr>
              <a:t>are</a:t>
            </a:r>
            <a:r>
              <a:rPr lang="en-US" i="1" dirty="0" smtClean="0">
                <a:latin typeface="Apple Casual"/>
                <a:cs typeface="Apple Casual"/>
              </a:rPr>
              <a:t> a singer?”</a:t>
            </a:r>
            <a:br>
              <a:rPr lang="en-US" i="1" dirty="0" smtClean="0">
                <a:latin typeface="Apple Casual"/>
                <a:cs typeface="Apple Casual"/>
              </a:rPr>
            </a:br>
            <a:r>
              <a:rPr lang="en-US" i="1" dirty="0" smtClean="0">
                <a:latin typeface="Apple Casual"/>
                <a:cs typeface="Apple Casual"/>
              </a:rPr>
              <a:t/>
            </a:r>
            <a:br>
              <a:rPr lang="en-US" i="1" dirty="0" smtClean="0">
                <a:latin typeface="Apple Casual"/>
                <a:cs typeface="Apple Casual"/>
              </a:rPr>
            </a:br>
            <a:r>
              <a:rPr lang="en-US" dirty="0" smtClean="0"/>
              <a:t/>
            </a:r>
            <a:br>
              <a:rPr lang="en-US" dirty="0" smtClean="0"/>
            </a:br>
            <a:r>
              <a:rPr lang="en-US" sz="3111" dirty="0" err="1" smtClean="0">
                <a:latin typeface="Courier"/>
                <a:cs typeface="Courier"/>
              </a:rPr>
              <a:t>Estudiante</a:t>
            </a:r>
            <a:r>
              <a:rPr lang="en-US" sz="3111" dirty="0" smtClean="0">
                <a:latin typeface="Courier"/>
                <a:cs typeface="Courier"/>
              </a:rPr>
              <a:t> </a:t>
            </a:r>
            <a:r>
              <a:rPr lang="en-US" sz="3111" dirty="0" err="1" smtClean="0">
                <a:latin typeface="Courier"/>
                <a:cs typeface="Courier"/>
              </a:rPr>
              <a:t>B</a:t>
            </a:r>
            <a:r>
              <a:rPr lang="en-US" sz="3111" dirty="0" err="1" smtClean="0">
                <a:latin typeface="Courier"/>
                <a:cs typeface="Courier"/>
              </a:rPr>
              <a:t>:</a:t>
            </a:r>
            <a:r>
              <a:rPr lang="en-US" dirty="0" err="1" smtClean="0">
                <a:latin typeface="Apple Casual"/>
                <a:cs typeface="Apple Casual"/>
              </a:rPr>
              <a:t>“</a:t>
            </a:r>
            <a:r>
              <a:rPr lang="en-US" dirty="0" err="1" smtClean="0">
                <a:latin typeface="Apple Casual"/>
                <a:cs typeface="Apple Casual"/>
              </a:rPr>
              <a:t>No</a:t>
            </a:r>
            <a:r>
              <a:rPr lang="en-US" dirty="0" smtClean="0">
                <a:latin typeface="Apple Casual"/>
                <a:cs typeface="Apple Casual"/>
              </a:rPr>
              <a:t>,</a:t>
            </a:r>
            <a:r>
              <a:rPr lang="en-US" dirty="0" smtClean="0">
                <a:latin typeface="Apple Casual"/>
                <a:cs typeface="Apple Casual"/>
              </a:rPr>
              <a:t> </a:t>
            </a:r>
            <a:r>
              <a:rPr lang="en-US" u="sng" dirty="0" err="1" smtClean="0">
                <a:latin typeface="Apple Casual"/>
                <a:cs typeface="Apple Casual"/>
              </a:rPr>
              <a:t>yo</a:t>
            </a:r>
            <a:r>
              <a:rPr lang="en-US" dirty="0" smtClean="0">
                <a:latin typeface="Apple Casual"/>
                <a:cs typeface="Apple Casual"/>
              </a:rPr>
              <a:t> </a:t>
            </a:r>
            <a:r>
              <a:rPr lang="en-US" dirty="0" smtClean="0">
                <a:solidFill>
                  <a:srgbClr val="660066"/>
                </a:solidFill>
                <a:latin typeface="Apple Casual"/>
                <a:cs typeface="Apple Casual"/>
              </a:rPr>
              <a:t>no</a:t>
            </a:r>
            <a:r>
              <a:rPr lang="en-US" dirty="0" smtClean="0">
                <a:latin typeface="Apple Casual"/>
                <a:cs typeface="Apple Casual"/>
              </a:rPr>
              <a:t> </a:t>
            </a:r>
            <a:r>
              <a:rPr lang="en-US" dirty="0" smtClean="0">
                <a:solidFill>
                  <a:srgbClr val="FF0000"/>
                </a:solidFill>
                <a:latin typeface="Apple Casual"/>
                <a:cs typeface="Apple Casual"/>
              </a:rPr>
              <a:t>soy </a:t>
            </a:r>
            <a:r>
              <a:rPr lang="en-US" dirty="0" err="1" smtClean="0">
                <a:solidFill>
                  <a:srgbClr val="000000"/>
                </a:solidFill>
                <a:latin typeface="Apple Casual"/>
                <a:cs typeface="Apple Casual"/>
              </a:rPr>
              <a:t>c</a:t>
            </a:r>
            <a:r>
              <a:rPr lang="en-US" dirty="0" err="1" smtClean="0">
                <a:latin typeface="Apple Casual"/>
                <a:cs typeface="Apple Casual"/>
              </a:rPr>
              <a:t>antante</a:t>
            </a:r>
            <a:r>
              <a:rPr lang="en-US" dirty="0" smtClean="0">
                <a:latin typeface="Apple Casual"/>
                <a:cs typeface="Apple Casual"/>
              </a:rPr>
              <a:t>. 								</a:t>
            </a:r>
            <a:r>
              <a:rPr lang="en-US" u="sng" dirty="0" err="1" smtClean="0">
                <a:latin typeface="Apple Casual"/>
                <a:cs typeface="Apple Casual"/>
              </a:rPr>
              <a:t>Yo</a:t>
            </a:r>
            <a:r>
              <a:rPr lang="en-US" dirty="0" smtClean="0">
                <a:latin typeface="Apple Casual"/>
                <a:cs typeface="Apple Casual"/>
              </a:rPr>
              <a:t> </a:t>
            </a:r>
            <a:r>
              <a:rPr lang="en-US" dirty="0" smtClean="0">
                <a:solidFill>
                  <a:srgbClr val="FF0000"/>
                </a:solidFill>
                <a:latin typeface="Apple Casual"/>
                <a:cs typeface="Apple Casual"/>
              </a:rPr>
              <a:t>soy</a:t>
            </a:r>
            <a:r>
              <a:rPr lang="en-US" dirty="0" smtClean="0">
                <a:latin typeface="Apple Casual"/>
                <a:cs typeface="Apple Casual"/>
              </a:rPr>
              <a:t> </a:t>
            </a:r>
            <a:r>
              <a:rPr lang="en-US" dirty="0" smtClean="0">
                <a:latin typeface="Apple Casual"/>
                <a:cs typeface="Apple Casual"/>
              </a:rPr>
              <a:t>actor.”</a:t>
            </a:r>
            <a:r>
              <a:rPr lang="en-US" dirty="0" smtClean="0">
                <a:latin typeface="Apple Casual"/>
                <a:cs typeface="Apple Casual"/>
              </a:rPr>
              <a:t/>
            </a:r>
            <a:br>
              <a:rPr lang="en-US" dirty="0" smtClean="0">
                <a:latin typeface="Apple Casual"/>
                <a:cs typeface="Apple Casual"/>
              </a:rPr>
            </a:br>
            <a:r>
              <a:rPr lang="en-US" dirty="0" smtClean="0">
                <a:latin typeface="Apple Casual"/>
                <a:cs typeface="Apple Casual"/>
              </a:rPr>
              <a:t/>
            </a:r>
            <a:br>
              <a:rPr lang="en-US" dirty="0" smtClean="0">
                <a:latin typeface="Apple Casual"/>
                <a:cs typeface="Apple Casual"/>
              </a:rPr>
            </a:br>
            <a:r>
              <a:rPr lang="en-US" dirty="0" smtClean="0">
                <a:latin typeface="Apple Casual"/>
                <a:cs typeface="Apple Casual"/>
              </a:rPr>
              <a:t>							</a:t>
            </a:r>
            <a:r>
              <a:rPr lang="en-US" i="1" dirty="0" smtClean="0">
                <a:latin typeface="Apple Casual"/>
                <a:cs typeface="Apple Casual"/>
              </a:rPr>
              <a:t>“No, </a:t>
            </a:r>
            <a:r>
              <a:rPr lang="en-US" i="1" u="sng" dirty="0" smtClean="0">
                <a:latin typeface="Apple Casual"/>
                <a:cs typeface="Apple Casual"/>
              </a:rPr>
              <a:t>I</a:t>
            </a:r>
            <a:r>
              <a:rPr lang="en-US" i="1" dirty="0" smtClean="0">
                <a:latin typeface="Apple Casual"/>
                <a:cs typeface="Apple Casual"/>
              </a:rPr>
              <a:t> </a:t>
            </a:r>
            <a:r>
              <a:rPr lang="en-US" i="1" dirty="0" smtClean="0">
                <a:solidFill>
                  <a:srgbClr val="FF0000"/>
                </a:solidFill>
                <a:latin typeface="Apple Casual"/>
                <a:cs typeface="Apple Casual"/>
              </a:rPr>
              <a:t>am</a:t>
            </a:r>
            <a:r>
              <a:rPr lang="en-US" i="1" dirty="0" smtClean="0">
                <a:latin typeface="Apple Casual"/>
                <a:cs typeface="Apple Casual"/>
              </a:rPr>
              <a:t> </a:t>
            </a:r>
            <a:r>
              <a:rPr lang="en-US" i="1" dirty="0" smtClean="0">
                <a:solidFill>
                  <a:srgbClr val="660066"/>
                </a:solidFill>
                <a:latin typeface="Apple Casual"/>
                <a:cs typeface="Apple Casual"/>
              </a:rPr>
              <a:t>not</a:t>
            </a:r>
            <a:r>
              <a:rPr lang="en-US" i="1" dirty="0" smtClean="0">
                <a:latin typeface="Apple Casual"/>
                <a:cs typeface="Apple Casual"/>
              </a:rPr>
              <a:t> a 						singer. </a:t>
            </a:r>
            <a:r>
              <a:rPr lang="en-US" i="1" u="sng" dirty="0" smtClean="0">
                <a:latin typeface="Apple Casual"/>
                <a:cs typeface="Apple Casual"/>
              </a:rPr>
              <a:t>I</a:t>
            </a:r>
            <a:r>
              <a:rPr lang="en-US" i="1" dirty="0" smtClean="0">
                <a:latin typeface="Apple Casual"/>
                <a:cs typeface="Apple Casual"/>
              </a:rPr>
              <a:t> </a:t>
            </a:r>
            <a:r>
              <a:rPr lang="en-US" i="1" dirty="0" smtClean="0">
                <a:solidFill>
                  <a:srgbClr val="FF0000"/>
                </a:solidFill>
                <a:latin typeface="Apple Casual"/>
                <a:cs typeface="Apple Casual"/>
              </a:rPr>
              <a:t>am</a:t>
            </a:r>
            <a:r>
              <a:rPr lang="en-US" i="1" dirty="0" smtClean="0">
                <a:latin typeface="Apple Casual"/>
                <a:cs typeface="Apple Casual"/>
              </a:rPr>
              <a:t> an actor.”</a:t>
            </a:r>
            <a:endParaRPr lang="en-US" i="1" dirty="0">
              <a:latin typeface="Apple Casual"/>
              <a:cs typeface="Apple Casual"/>
            </a:endParaRPr>
          </a:p>
        </p:txBody>
      </p:sp>
      <p:pic>
        <p:nvPicPr>
          <p:cNvPr id="3" name="Picture 2"/>
          <p:cNvPicPr>
            <a:picLocks noChangeAspect="1"/>
          </p:cNvPicPr>
          <p:nvPr/>
        </p:nvPicPr>
        <p:blipFill>
          <a:blip r:embed="rId2"/>
          <a:stretch>
            <a:fillRect/>
          </a:stretch>
        </p:blipFill>
        <p:spPr>
          <a:xfrm>
            <a:off x="228600" y="990600"/>
            <a:ext cx="1966317" cy="1966317"/>
          </a:xfrm>
          <a:prstGeom prst="rect">
            <a:avLst/>
          </a:prstGeom>
        </p:spPr>
      </p:pic>
      <p:pic>
        <p:nvPicPr>
          <p:cNvPr id="4" name="Picture 3"/>
          <p:cNvPicPr>
            <a:picLocks noChangeAspect="1"/>
          </p:cNvPicPr>
          <p:nvPr/>
        </p:nvPicPr>
        <p:blipFill>
          <a:blip r:embed="rId3"/>
          <a:stretch>
            <a:fillRect/>
          </a:stretch>
        </p:blipFill>
        <p:spPr>
          <a:xfrm>
            <a:off x="228600" y="4343400"/>
            <a:ext cx="2220384" cy="194283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3111" dirty="0" err="1" smtClean="0">
                <a:latin typeface="Courier"/>
                <a:cs typeface="Courier"/>
              </a:rPr>
              <a:t>Estudiante</a:t>
            </a:r>
            <a:r>
              <a:rPr lang="en-US" sz="3111" dirty="0" smtClean="0">
                <a:latin typeface="Courier"/>
                <a:cs typeface="Courier"/>
              </a:rPr>
              <a:t>: </a:t>
            </a:r>
            <a:r>
              <a:rPr lang="en-US" dirty="0" smtClean="0">
                <a:latin typeface="Apple Casual"/>
                <a:cs typeface="Apple Casual"/>
              </a:rPr>
              <a:t>“¿De </a:t>
            </a:r>
            <a:r>
              <a:rPr lang="en-US" dirty="0" err="1" smtClean="0">
                <a:latin typeface="Apple Casual"/>
                <a:cs typeface="Apple Casual"/>
              </a:rPr>
              <a:t>dónde</a:t>
            </a:r>
            <a:r>
              <a:rPr lang="en-US" dirty="0" smtClean="0">
                <a:latin typeface="Apple Casual"/>
                <a:cs typeface="Apple Casual"/>
              </a:rPr>
              <a:t> </a:t>
            </a:r>
            <a:r>
              <a:rPr lang="en-US" dirty="0" err="1" smtClean="0">
                <a:solidFill>
                  <a:srgbClr val="FF0000"/>
                </a:solidFill>
                <a:latin typeface="Apple Casual"/>
                <a:cs typeface="Apple Casual"/>
              </a:rPr>
              <a:t>es</a:t>
            </a:r>
            <a:r>
              <a:rPr lang="en-US" dirty="0" smtClean="0">
                <a:latin typeface="Apple Casual"/>
                <a:cs typeface="Apple Casual"/>
              </a:rPr>
              <a:t> </a:t>
            </a:r>
            <a:r>
              <a:rPr lang="en-US" u="sng" dirty="0" smtClean="0">
                <a:latin typeface="Apple Casual"/>
                <a:cs typeface="Apple Casual"/>
              </a:rPr>
              <a:t>Usted</a:t>
            </a:r>
            <a:r>
              <a:rPr lang="en-US" dirty="0" smtClean="0">
                <a:latin typeface="Apple Casual"/>
                <a:cs typeface="Apple Casual"/>
              </a:rPr>
              <a:t>?”</a:t>
            </a:r>
            <a:r>
              <a:rPr lang="en-US" dirty="0" smtClean="0"/>
              <a:t/>
            </a:r>
            <a:br>
              <a:rPr lang="en-US" dirty="0" smtClean="0"/>
            </a:br>
            <a:r>
              <a:rPr lang="en-US" dirty="0" smtClean="0"/>
              <a:t/>
            </a:r>
            <a:br>
              <a:rPr lang="en-US" dirty="0" smtClean="0"/>
            </a:br>
            <a:r>
              <a:rPr lang="en-US" i="1" dirty="0" smtClean="0">
                <a:latin typeface="Apple Casual"/>
                <a:cs typeface="Apple Casual"/>
              </a:rPr>
              <a:t> 								 “Where </a:t>
            </a:r>
            <a:r>
              <a:rPr lang="en-US" i="1" dirty="0" smtClean="0">
                <a:solidFill>
                  <a:srgbClr val="FF0000"/>
                </a:solidFill>
                <a:latin typeface="Apple Casual"/>
                <a:cs typeface="Apple Casual"/>
              </a:rPr>
              <a:t>are</a:t>
            </a:r>
            <a:r>
              <a:rPr lang="en-US" i="1" dirty="0" smtClean="0">
                <a:latin typeface="Apple Casual"/>
                <a:cs typeface="Apple Casual"/>
              </a:rPr>
              <a:t> </a:t>
            </a:r>
            <a:r>
              <a:rPr lang="en-US" i="1" u="sng" dirty="0" smtClean="0">
                <a:latin typeface="Apple Casual"/>
                <a:cs typeface="Apple Casual"/>
              </a:rPr>
              <a:t>you</a:t>
            </a:r>
            <a:r>
              <a:rPr lang="en-US" i="1" dirty="0" smtClean="0">
                <a:latin typeface="Apple Casual"/>
                <a:cs typeface="Apple Casual"/>
              </a:rPr>
              <a:t> from?”</a:t>
            </a:r>
            <a:r>
              <a:rPr lang="en-US" dirty="0" smtClean="0"/>
              <a:t/>
            </a:r>
            <a:br>
              <a:rPr lang="en-US" dirty="0" smtClean="0"/>
            </a:br>
            <a:r>
              <a:rPr lang="en-US" dirty="0" smtClean="0"/>
              <a:t/>
            </a:r>
            <a:br>
              <a:rPr lang="en-US" dirty="0" smtClean="0"/>
            </a:br>
            <a:r>
              <a:rPr lang="en-US" dirty="0" smtClean="0"/>
              <a:t/>
            </a:r>
            <a:br>
              <a:rPr lang="en-US" dirty="0" smtClean="0"/>
            </a:br>
            <a:r>
              <a:rPr lang="en-US" sz="3111" dirty="0" err="1" smtClean="0">
                <a:latin typeface="Courier"/>
                <a:cs typeface="Courier"/>
              </a:rPr>
              <a:t>Profesora</a:t>
            </a:r>
            <a:r>
              <a:rPr lang="en-US" sz="3111" dirty="0" smtClean="0">
                <a:latin typeface="Courier"/>
                <a:cs typeface="Courier"/>
              </a:rPr>
              <a:t>: </a:t>
            </a:r>
            <a:r>
              <a:rPr lang="en-US" dirty="0" smtClean="0">
                <a:latin typeface="Apple Casual"/>
                <a:cs typeface="Apple Casual"/>
              </a:rPr>
              <a:t>“</a:t>
            </a:r>
            <a:r>
              <a:rPr lang="en-US" u="sng" dirty="0" err="1" smtClean="0">
                <a:latin typeface="Apple Casual"/>
                <a:cs typeface="Apple Casual"/>
              </a:rPr>
              <a:t>Yo</a:t>
            </a:r>
            <a:r>
              <a:rPr lang="en-US" dirty="0" smtClean="0">
                <a:latin typeface="Apple Casual"/>
                <a:cs typeface="Apple Casual"/>
              </a:rPr>
              <a:t> </a:t>
            </a:r>
            <a:r>
              <a:rPr lang="en-US" dirty="0" smtClean="0">
                <a:solidFill>
                  <a:srgbClr val="FF0000"/>
                </a:solidFill>
                <a:latin typeface="Apple Casual"/>
                <a:cs typeface="Apple Casual"/>
              </a:rPr>
              <a:t>soy</a:t>
            </a:r>
            <a:r>
              <a:rPr lang="en-US" dirty="0" smtClean="0">
                <a:latin typeface="Apple Casual"/>
                <a:cs typeface="Apple Casual"/>
              </a:rPr>
              <a:t> de </a:t>
            </a:r>
            <a:r>
              <a:rPr lang="en-US" dirty="0" err="1" smtClean="0">
                <a:latin typeface="Apple Casual"/>
                <a:cs typeface="Apple Casual"/>
              </a:rPr>
              <a:t>Filadelfia</a:t>
            </a:r>
            <a:r>
              <a:rPr lang="en-US" dirty="0" smtClean="0">
                <a:latin typeface="Apple Casual"/>
                <a:cs typeface="Apple Casual"/>
              </a:rPr>
              <a:t>.”</a:t>
            </a:r>
            <a:r>
              <a:rPr lang="en-US" dirty="0" smtClean="0"/>
              <a:t/>
            </a:r>
            <a:br>
              <a:rPr lang="en-US" dirty="0" smtClean="0"/>
            </a:br>
            <a:r>
              <a:rPr lang="en-US" dirty="0" smtClean="0"/>
              <a:t/>
            </a:r>
            <a:br>
              <a:rPr lang="en-US" dirty="0" smtClean="0"/>
            </a:br>
            <a:endParaRPr lang="en-US" dirty="0"/>
          </a:p>
        </p:txBody>
      </p:sp>
      <p:sp>
        <p:nvSpPr>
          <p:cNvPr id="4" name="Title 1"/>
          <p:cNvSpPr txBox="1">
            <a:spLocks/>
          </p:cNvSpPr>
          <p:nvPr/>
        </p:nvSpPr>
        <p:spPr>
          <a:xfrm>
            <a:off x="914400" y="5143500"/>
            <a:ext cx="8458200" cy="1143000"/>
          </a:xfrm>
          <a:prstGeom prst="rect">
            <a:avLst/>
          </a:prstGeom>
        </p:spPr>
        <p:txBody>
          <a:bodyPr vert="horz" lIns="91440" tIns="45720" rIns="91440" bIns="45720" rtlCol="0" anchor="ctr">
            <a:normAutofit fontScale="97500"/>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1" u="none" strike="noStrike" kern="1200" cap="none" spc="0" normalizeH="0" baseline="0" noProof="0" dirty="0" smtClean="0">
                <a:ln>
                  <a:noFill/>
                </a:ln>
                <a:solidFill>
                  <a:schemeClr val="tx1"/>
                </a:solidFill>
                <a:effectLst/>
                <a:uLnTx/>
                <a:uFillTx/>
                <a:latin typeface="Apple Casual"/>
                <a:ea typeface="+mj-ea"/>
                <a:cs typeface="Apple Casual"/>
              </a:rPr>
              <a:t>						“</a:t>
            </a:r>
            <a:r>
              <a:rPr kumimoji="0" lang="en-US" sz="4400" b="0" i="1" u="sng" strike="noStrike" kern="1200" cap="none" spc="0" normalizeH="0" baseline="0" noProof="0" dirty="0" smtClean="0">
                <a:ln>
                  <a:noFill/>
                </a:ln>
                <a:effectLst/>
                <a:uLnTx/>
                <a:uFillTx/>
                <a:latin typeface="Apple Casual"/>
                <a:ea typeface="+mj-ea"/>
                <a:cs typeface="Apple Casual"/>
              </a:rPr>
              <a:t>I</a:t>
            </a:r>
            <a:r>
              <a:rPr lang="en-US" sz="4400" i="1" noProof="0" dirty="0" smtClean="0">
                <a:solidFill>
                  <a:srgbClr val="FF0000"/>
                </a:solidFill>
                <a:latin typeface="Apple Casual"/>
                <a:ea typeface="+mj-ea"/>
                <a:cs typeface="Apple Casual"/>
              </a:rPr>
              <a:t> a</a:t>
            </a:r>
            <a:r>
              <a:rPr lang="en-US" sz="4400" i="1" dirty="0" err="1" smtClean="0">
                <a:solidFill>
                  <a:srgbClr val="FF0000"/>
                </a:solidFill>
                <a:latin typeface="Apple Casual"/>
                <a:ea typeface="+mj-ea"/>
                <a:cs typeface="Apple Casual"/>
              </a:rPr>
              <a:t>m</a:t>
            </a:r>
            <a:r>
              <a:rPr lang="en-US" sz="4400" i="1" dirty="0" smtClean="0">
                <a:solidFill>
                  <a:srgbClr val="FF0000"/>
                </a:solidFill>
                <a:latin typeface="Apple Casual"/>
                <a:ea typeface="+mj-ea"/>
                <a:cs typeface="Apple Casual"/>
              </a:rPr>
              <a:t> </a:t>
            </a:r>
            <a:r>
              <a:rPr lang="en-US" sz="4400" i="1" dirty="0" smtClean="0">
                <a:latin typeface="Apple Casual"/>
                <a:ea typeface="+mj-ea"/>
                <a:cs typeface="Apple Casual"/>
              </a:rPr>
              <a:t>from Philadelphia</a:t>
            </a:r>
            <a:r>
              <a:rPr kumimoji="0" lang="en-US" sz="4400" b="0" i="0" u="none" strike="noStrike" kern="1200" cap="none" spc="0" normalizeH="0" baseline="0" noProof="0" dirty="0" smtClean="0">
                <a:ln>
                  <a:noFill/>
                </a:ln>
                <a:solidFill>
                  <a:schemeClr val="tx1"/>
                </a:solidFill>
                <a:effectLst/>
                <a:uLnTx/>
                <a:uFillTx/>
                <a:latin typeface="Apple Casual"/>
                <a:ea typeface="+mj-ea"/>
                <a:cs typeface="Apple Casual"/>
              </a:rPr>
              <a:t>”</a:t>
            </a:r>
          </a:p>
        </p:txBody>
      </p:sp>
      <p:pic>
        <p:nvPicPr>
          <p:cNvPr id="5" name="Picture 4"/>
          <p:cNvPicPr>
            <a:picLocks noChangeAspect="1"/>
          </p:cNvPicPr>
          <p:nvPr/>
        </p:nvPicPr>
        <p:blipFill>
          <a:blip r:embed="rId2"/>
          <a:stretch>
            <a:fillRect/>
          </a:stretch>
        </p:blipFill>
        <p:spPr>
          <a:xfrm>
            <a:off x="228600" y="1417638"/>
            <a:ext cx="2110414" cy="2216417"/>
          </a:xfrm>
          <a:prstGeom prst="rect">
            <a:avLst/>
          </a:prstGeom>
        </p:spPr>
      </p:pic>
      <p:pic>
        <p:nvPicPr>
          <p:cNvPr id="6" name="Picture 5"/>
          <p:cNvPicPr>
            <a:picLocks noChangeAspect="1"/>
          </p:cNvPicPr>
          <p:nvPr/>
        </p:nvPicPr>
        <p:blipFill>
          <a:blip r:embed="rId3"/>
          <a:stretch>
            <a:fillRect/>
          </a:stretch>
        </p:blipFill>
        <p:spPr>
          <a:xfrm>
            <a:off x="524574" y="4495800"/>
            <a:ext cx="1814440" cy="215242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51039"/>
            <a:ext cx="8229600" cy="2392362"/>
          </a:xfrm>
        </p:spPr>
        <p:txBody>
          <a:bodyPr>
            <a:noAutofit/>
          </a:bodyPr>
          <a:lstStyle/>
          <a:p>
            <a:r>
              <a:rPr lang="en-US" sz="3200" u="sng" dirty="0" smtClean="0">
                <a:latin typeface="Apple Casual"/>
                <a:cs typeface="Apple Casual"/>
              </a:rPr>
              <a:t>Ustedes</a:t>
            </a:r>
            <a:r>
              <a:rPr lang="en-US" sz="3200" dirty="0" smtClean="0">
                <a:latin typeface="Apple Casual"/>
                <a:cs typeface="Apple Casual"/>
              </a:rPr>
              <a:t> </a:t>
            </a:r>
            <a:r>
              <a:rPr lang="en-US" sz="3200" dirty="0" smtClean="0">
                <a:solidFill>
                  <a:srgbClr val="FF0000"/>
                </a:solidFill>
                <a:latin typeface="Apple Casual"/>
                <a:cs typeface="Apple Casual"/>
              </a:rPr>
              <a:t>son</a:t>
            </a:r>
            <a:r>
              <a:rPr lang="en-US" sz="3200" dirty="0" smtClean="0">
                <a:latin typeface="Apple Casual"/>
                <a:cs typeface="Apple Casual"/>
              </a:rPr>
              <a:t> </a:t>
            </a:r>
            <a:r>
              <a:rPr lang="en-US" sz="3200" dirty="0" err="1" smtClean="0">
                <a:latin typeface="Apple Casual"/>
                <a:cs typeface="Apple Casual"/>
              </a:rPr>
              <a:t>estudiantes</a:t>
            </a:r>
            <a:r>
              <a:rPr lang="en-US" sz="3200" dirty="0" smtClean="0">
                <a:latin typeface="Apple Casual"/>
                <a:cs typeface="Apple Casual"/>
              </a:rPr>
              <a:t> de la Academia de Arte en Benjamin Rush.</a:t>
            </a:r>
            <a:br>
              <a:rPr lang="en-US" sz="3200" dirty="0" smtClean="0">
                <a:latin typeface="Apple Casual"/>
                <a:cs typeface="Apple Casual"/>
              </a:rPr>
            </a:br>
            <a:r>
              <a:rPr lang="en-US" sz="3200" i="1" u="sng" dirty="0" smtClean="0">
                <a:latin typeface="Apple Casual"/>
                <a:cs typeface="Apple Casual"/>
              </a:rPr>
              <a:t>You all</a:t>
            </a:r>
            <a:r>
              <a:rPr lang="en-US" sz="3200" i="1" dirty="0" smtClean="0">
                <a:latin typeface="Apple Casual"/>
                <a:cs typeface="Apple Casual"/>
              </a:rPr>
              <a:t> </a:t>
            </a:r>
            <a:r>
              <a:rPr lang="en-US" sz="3200" i="1" dirty="0" smtClean="0">
                <a:solidFill>
                  <a:srgbClr val="FF0000"/>
                </a:solidFill>
                <a:latin typeface="Apple Casual"/>
                <a:cs typeface="Apple Casual"/>
              </a:rPr>
              <a:t>are</a:t>
            </a:r>
            <a:r>
              <a:rPr lang="en-US" sz="3200" i="1" dirty="0" smtClean="0">
                <a:latin typeface="Apple Casual"/>
                <a:cs typeface="Apple Casual"/>
              </a:rPr>
              <a:t> students of the Arts Academy at Benjamin Rush.</a:t>
            </a:r>
            <a:r>
              <a:rPr lang="en-US" sz="3200" dirty="0" smtClean="0">
                <a:latin typeface="Apple Casual"/>
                <a:cs typeface="Apple Casual"/>
              </a:rPr>
              <a:t/>
            </a:r>
            <a:br>
              <a:rPr lang="en-US" sz="3200" dirty="0" smtClean="0">
                <a:latin typeface="Apple Casual"/>
                <a:cs typeface="Apple Casual"/>
              </a:rPr>
            </a:br>
            <a:r>
              <a:rPr lang="en-US" sz="3200" dirty="0" smtClean="0">
                <a:latin typeface="Apple Casual"/>
                <a:cs typeface="Apple Casual"/>
              </a:rPr>
              <a:t/>
            </a:r>
            <a:br>
              <a:rPr lang="en-US" sz="3200" dirty="0" smtClean="0">
                <a:latin typeface="Apple Casual"/>
                <a:cs typeface="Apple Casual"/>
              </a:rPr>
            </a:br>
            <a:r>
              <a:rPr lang="en-US" sz="3200" dirty="0" smtClean="0">
                <a:latin typeface="Apple Casual"/>
                <a:cs typeface="Apple Casual"/>
              </a:rPr>
              <a:t/>
            </a:r>
            <a:br>
              <a:rPr lang="en-US" sz="3200" dirty="0" smtClean="0">
                <a:latin typeface="Apple Casual"/>
                <a:cs typeface="Apple Casual"/>
              </a:rPr>
            </a:br>
            <a:r>
              <a:rPr lang="en-US" sz="3200" u="sng" dirty="0" err="1" smtClean="0">
                <a:latin typeface="Apple Casual"/>
                <a:cs typeface="Apple Casual"/>
              </a:rPr>
              <a:t>Vosotros</a:t>
            </a:r>
            <a:r>
              <a:rPr lang="en-US" sz="3200" dirty="0" smtClean="0">
                <a:latin typeface="Apple Casual"/>
                <a:cs typeface="Apple Casual"/>
              </a:rPr>
              <a:t> </a:t>
            </a:r>
            <a:r>
              <a:rPr lang="en-US" sz="3200" dirty="0" err="1" smtClean="0">
                <a:solidFill>
                  <a:srgbClr val="FF0000"/>
                </a:solidFill>
                <a:latin typeface="Apple Casual"/>
                <a:cs typeface="Apple Casual"/>
              </a:rPr>
              <a:t>sois</a:t>
            </a:r>
            <a:r>
              <a:rPr lang="en-US" sz="3200" dirty="0" smtClean="0">
                <a:latin typeface="Apple Casual"/>
                <a:cs typeface="Apple Casual"/>
              </a:rPr>
              <a:t> </a:t>
            </a:r>
            <a:r>
              <a:rPr lang="en-US" sz="3200" dirty="0" err="1" smtClean="0">
                <a:latin typeface="Apple Casual"/>
                <a:cs typeface="Apple Casual"/>
              </a:rPr>
              <a:t>estudiantes</a:t>
            </a:r>
            <a:r>
              <a:rPr lang="en-US" sz="3200" dirty="0" smtClean="0">
                <a:latin typeface="Apple Casual"/>
                <a:cs typeface="Apple Casual"/>
              </a:rPr>
              <a:t> de la Academia de Arte en Benjamin Rush.</a:t>
            </a:r>
            <a:br>
              <a:rPr lang="en-US" sz="3200" dirty="0" smtClean="0">
                <a:latin typeface="Apple Casual"/>
                <a:cs typeface="Apple Casual"/>
              </a:rPr>
            </a:br>
            <a:r>
              <a:rPr lang="en-US" sz="3200" i="1" u="sng" dirty="0" smtClean="0">
                <a:latin typeface="Apple Casual"/>
                <a:cs typeface="Apple Casual"/>
              </a:rPr>
              <a:t>You all</a:t>
            </a:r>
            <a:r>
              <a:rPr lang="en-US" sz="3200" i="1" dirty="0" smtClean="0">
                <a:latin typeface="Apple Casual"/>
                <a:cs typeface="Apple Casual"/>
              </a:rPr>
              <a:t> </a:t>
            </a:r>
            <a:r>
              <a:rPr lang="en-US" sz="3200" i="1" dirty="0" smtClean="0">
                <a:solidFill>
                  <a:srgbClr val="FF0000"/>
                </a:solidFill>
                <a:latin typeface="Apple Casual"/>
                <a:cs typeface="Apple Casual"/>
              </a:rPr>
              <a:t>are</a:t>
            </a:r>
            <a:r>
              <a:rPr lang="en-US" sz="3200" i="1" dirty="0" smtClean="0">
                <a:latin typeface="Apple Casual"/>
                <a:cs typeface="Apple Casual"/>
              </a:rPr>
              <a:t> students of the Arts Academy at Benjamin Rush.</a:t>
            </a:r>
            <a:endParaRPr lang="en-US" sz="3200" i="1" dirty="0">
              <a:latin typeface="Apple Casual"/>
              <a:cs typeface="Apple Casual"/>
            </a:endParaRPr>
          </a:p>
        </p:txBody>
      </p:sp>
      <p:cxnSp>
        <p:nvCxnSpPr>
          <p:cNvPr id="4" name="Straight Arrow Connector 3"/>
          <p:cNvCxnSpPr/>
          <p:nvPr/>
        </p:nvCxnSpPr>
        <p:spPr>
          <a:xfrm>
            <a:off x="457200" y="369332"/>
            <a:ext cx="102870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a:off x="647700" y="3200400"/>
            <a:ext cx="1066800"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0" y="0"/>
            <a:ext cx="1714500" cy="369332"/>
          </a:xfrm>
          <a:prstGeom prst="rect">
            <a:avLst/>
          </a:prstGeom>
          <a:noFill/>
          <a:ln w="12700" cmpd="sng">
            <a:solidFill>
              <a:schemeClr val="tx1"/>
            </a:solidFill>
          </a:ln>
        </p:spPr>
        <p:txBody>
          <a:bodyPr wrap="square" rtlCol="0">
            <a:spAutoFit/>
          </a:bodyPr>
          <a:lstStyle/>
          <a:p>
            <a:r>
              <a:rPr lang="en-US" dirty="0" smtClean="0"/>
              <a:t>In Latin America</a:t>
            </a:r>
            <a:endParaRPr lang="en-US" dirty="0"/>
          </a:p>
        </p:txBody>
      </p:sp>
      <p:sp>
        <p:nvSpPr>
          <p:cNvPr id="8" name="TextBox 7"/>
          <p:cNvSpPr txBox="1"/>
          <p:nvPr/>
        </p:nvSpPr>
        <p:spPr>
          <a:xfrm>
            <a:off x="0" y="2831068"/>
            <a:ext cx="1714500" cy="369332"/>
          </a:xfrm>
          <a:prstGeom prst="rect">
            <a:avLst/>
          </a:prstGeom>
          <a:noFill/>
          <a:ln w="12700" cmpd="sng">
            <a:solidFill>
              <a:schemeClr val="tx1"/>
            </a:solidFill>
          </a:ln>
        </p:spPr>
        <p:txBody>
          <a:bodyPr wrap="square" rtlCol="0">
            <a:spAutoFit/>
          </a:bodyPr>
          <a:lstStyle/>
          <a:p>
            <a:r>
              <a:rPr lang="en-US" dirty="0" smtClean="0"/>
              <a:t>In Spain only</a:t>
            </a:r>
            <a:endParaRPr lang="en-US" dirty="0"/>
          </a:p>
        </p:txBody>
      </p:sp>
      <p:pic>
        <p:nvPicPr>
          <p:cNvPr id="11" name="Picture 10"/>
          <p:cNvPicPr>
            <a:picLocks noChangeAspect="1"/>
          </p:cNvPicPr>
          <p:nvPr/>
        </p:nvPicPr>
        <p:blipFill>
          <a:blip r:embed="rId2"/>
          <a:stretch>
            <a:fillRect/>
          </a:stretch>
        </p:blipFill>
        <p:spPr>
          <a:xfrm>
            <a:off x="3124200" y="5723360"/>
            <a:ext cx="3980695" cy="113464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err="1" smtClean="0">
                <a:latin typeface="Apple Casual"/>
                <a:cs typeface="Apple Casual"/>
              </a:rPr>
              <a:t>Nosotros</a:t>
            </a:r>
            <a:r>
              <a:rPr lang="en-US" dirty="0" smtClean="0">
                <a:latin typeface="Apple Casual"/>
                <a:cs typeface="Apple Casual"/>
              </a:rPr>
              <a:t> </a:t>
            </a:r>
            <a:r>
              <a:rPr lang="en-US" dirty="0" err="1" smtClean="0">
                <a:solidFill>
                  <a:srgbClr val="FF0000"/>
                </a:solidFill>
                <a:latin typeface="Apple Casual"/>
                <a:cs typeface="Apple Casual"/>
              </a:rPr>
              <a:t>somos</a:t>
            </a:r>
            <a:r>
              <a:rPr lang="en-US" dirty="0" smtClean="0">
                <a:latin typeface="Apple Casual"/>
                <a:cs typeface="Apple Casual"/>
              </a:rPr>
              <a:t> </a:t>
            </a:r>
            <a:r>
              <a:rPr lang="en-US" dirty="0" err="1" smtClean="0">
                <a:latin typeface="Apple Casual"/>
                <a:cs typeface="Apple Casual"/>
              </a:rPr>
              <a:t>estadounidenses</a:t>
            </a:r>
            <a:r>
              <a:rPr lang="en-US" dirty="0" smtClean="0"/>
              <a:t>. </a:t>
            </a:r>
            <a:endParaRPr lang="en-US" dirty="0"/>
          </a:p>
        </p:txBody>
      </p:sp>
      <p:sp>
        <p:nvSpPr>
          <p:cNvPr id="4" name="Title 1"/>
          <p:cNvSpPr txBox="1">
            <a:spLocks/>
          </p:cNvSpPr>
          <p:nvPr/>
        </p:nvSpPr>
        <p:spPr>
          <a:xfrm>
            <a:off x="457200" y="1219200"/>
            <a:ext cx="8229600" cy="1143000"/>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1" u="sng" strike="noStrike" kern="1200" cap="none" spc="0" normalizeH="0" baseline="0" noProof="0" dirty="0" smtClean="0">
                <a:ln>
                  <a:noFill/>
                </a:ln>
                <a:solidFill>
                  <a:schemeClr val="tx1"/>
                </a:solidFill>
                <a:effectLst/>
                <a:uLnTx/>
                <a:uFillTx/>
                <a:latin typeface="Apple Casual"/>
                <a:ea typeface="+mj-ea"/>
                <a:cs typeface="Apple Casual"/>
              </a:rPr>
              <a:t>We</a:t>
            </a:r>
            <a:r>
              <a:rPr kumimoji="0" lang="en-US" sz="4400" b="0" i="1" u="none" strike="noStrike" kern="1200" cap="none" spc="0" normalizeH="0" baseline="0" noProof="0" dirty="0" smtClean="0">
                <a:ln>
                  <a:noFill/>
                </a:ln>
                <a:solidFill>
                  <a:schemeClr val="tx1"/>
                </a:solidFill>
                <a:effectLst/>
                <a:uLnTx/>
                <a:uFillTx/>
                <a:latin typeface="Apple Casual"/>
                <a:ea typeface="+mj-ea"/>
                <a:cs typeface="Apple Casual"/>
              </a:rPr>
              <a:t> </a:t>
            </a:r>
            <a:r>
              <a:rPr kumimoji="0" lang="en-US" sz="4400" b="0" i="1" u="none" strike="noStrike" kern="1200" cap="none" spc="0" normalizeH="0" baseline="0" noProof="0" dirty="0" smtClean="0">
                <a:ln>
                  <a:noFill/>
                </a:ln>
                <a:solidFill>
                  <a:srgbClr val="FF0000"/>
                </a:solidFill>
                <a:effectLst/>
                <a:uLnTx/>
                <a:uFillTx/>
                <a:latin typeface="Apple Casual"/>
                <a:ea typeface="+mj-ea"/>
                <a:cs typeface="Apple Casual"/>
              </a:rPr>
              <a:t>are</a:t>
            </a:r>
            <a:r>
              <a:rPr kumimoji="0" lang="en-US" sz="4400" b="0" i="1" u="none" strike="noStrike" kern="1200" cap="none" spc="0" normalizeH="0" baseline="0" noProof="0" dirty="0" smtClean="0">
                <a:ln>
                  <a:noFill/>
                </a:ln>
                <a:solidFill>
                  <a:schemeClr val="tx1"/>
                </a:solidFill>
                <a:effectLst/>
                <a:uLnTx/>
                <a:uFillTx/>
                <a:latin typeface="Apple Casual"/>
                <a:ea typeface="+mj-ea"/>
                <a:cs typeface="Apple Casual"/>
              </a:rPr>
              <a:t> Americans. </a:t>
            </a:r>
          </a:p>
        </p:txBody>
      </p:sp>
      <p:sp>
        <p:nvSpPr>
          <p:cNvPr id="5" name="Title 1"/>
          <p:cNvSpPr txBox="1">
            <a:spLocks/>
          </p:cNvSpPr>
          <p:nvPr/>
        </p:nvSpPr>
        <p:spPr>
          <a:xfrm>
            <a:off x="457200" y="3695700"/>
            <a:ext cx="8229600" cy="1143000"/>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0" u="sng" strike="noStrike" kern="1200" cap="none" spc="0" normalizeH="0" baseline="0" noProof="0" dirty="0" err="1" smtClean="0">
                <a:ln>
                  <a:noFill/>
                </a:ln>
                <a:solidFill>
                  <a:schemeClr val="tx1"/>
                </a:solidFill>
                <a:effectLst/>
                <a:uLnTx/>
                <a:uFillTx/>
                <a:latin typeface="Apple Casual"/>
                <a:ea typeface="+mj-ea"/>
                <a:cs typeface="Apple Casual"/>
              </a:rPr>
              <a:t>Ellos</a:t>
            </a:r>
            <a:r>
              <a:rPr kumimoji="0" lang="en-US" sz="4400" b="0" i="0" u="none" strike="noStrike" kern="1200" cap="none" spc="0" normalizeH="0" baseline="0" noProof="0" dirty="0" smtClean="0">
                <a:ln>
                  <a:noFill/>
                </a:ln>
                <a:solidFill>
                  <a:schemeClr val="tx1"/>
                </a:solidFill>
                <a:effectLst/>
                <a:uLnTx/>
                <a:uFillTx/>
                <a:latin typeface="Apple Casual"/>
                <a:ea typeface="+mj-ea"/>
                <a:cs typeface="Apple Casual"/>
              </a:rPr>
              <a:t> </a:t>
            </a:r>
            <a:r>
              <a:rPr kumimoji="0" lang="en-US" sz="4400" b="0" i="0" u="none" strike="noStrike" kern="1200" cap="none" spc="0" normalizeH="0" baseline="0" noProof="0" dirty="0" smtClean="0">
                <a:ln>
                  <a:noFill/>
                </a:ln>
                <a:solidFill>
                  <a:srgbClr val="FF0000"/>
                </a:solidFill>
                <a:effectLst/>
                <a:uLnTx/>
                <a:uFillTx/>
                <a:latin typeface="Apple Casual"/>
                <a:ea typeface="+mj-ea"/>
                <a:cs typeface="Apple Casual"/>
              </a:rPr>
              <a:t>son</a:t>
            </a:r>
            <a:r>
              <a:rPr kumimoji="0" lang="en-US" sz="4400" b="0" i="0" u="none" strike="noStrike" kern="1200" cap="none" spc="0" normalizeH="0" baseline="0" noProof="0" dirty="0" smtClean="0">
                <a:ln>
                  <a:noFill/>
                </a:ln>
                <a:solidFill>
                  <a:schemeClr val="tx1"/>
                </a:solidFill>
                <a:effectLst/>
                <a:uLnTx/>
                <a:uFillTx/>
                <a:latin typeface="Apple Casual"/>
                <a:ea typeface="+mj-ea"/>
                <a:cs typeface="Apple Casual"/>
              </a:rPr>
              <a:t> </a:t>
            </a:r>
            <a:r>
              <a:rPr kumimoji="0" lang="en-US" sz="4400" b="0" i="0" u="none" strike="noStrike" kern="1200" cap="none" spc="0" normalizeH="0" baseline="0" noProof="0" dirty="0" err="1" smtClean="0">
                <a:ln>
                  <a:noFill/>
                </a:ln>
                <a:solidFill>
                  <a:schemeClr val="tx1"/>
                </a:solidFill>
                <a:effectLst/>
                <a:uLnTx/>
                <a:uFillTx/>
                <a:latin typeface="Apple Casual"/>
                <a:ea typeface="+mj-ea"/>
                <a:cs typeface="Apple Casual"/>
              </a:rPr>
              <a:t>talentosos</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 </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itle 1"/>
          <p:cNvSpPr txBox="1">
            <a:spLocks/>
          </p:cNvSpPr>
          <p:nvPr/>
        </p:nvSpPr>
        <p:spPr>
          <a:xfrm>
            <a:off x="457200" y="4648200"/>
            <a:ext cx="8229600" cy="1143000"/>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1" u="sng" strike="noStrike" kern="1200" cap="none" spc="0" normalizeH="0" baseline="0" noProof="0" dirty="0" smtClean="0">
                <a:ln>
                  <a:noFill/>
                </a:ln>
                <a:solidFill>
                  <a:schemeClr val="tx1"/>
                </a:solidFill>
                <a:effectLst/>
                <a:uLnTx/>
                <a:uFillTx/>
                <a:latin typeface="Apple Casual"/>
                <a:ea typeface="+mj-ea"/>
                <a:cs typeface="Apple Casual"/>
              </a:rPr>
              <a:t>They</a:t>
            </a:r>
            <a:r>
              <a:rPr kumimoji="0" lang="en-US" sz="4400" b="0" i="1" u="none" strike="noStrike" kern="1200" cap="none" spc="0" normalizeH="0" baseline="0" noProof="0" dirty="0" smtClean="0">
                <a:ln>
                  <a:noFill/>
                </a:ln>
                <a:solidFill>
                  <a:schemeClr val="tx1"/>
                </a:solidFill>
                <a:effectLst/>
                <a:uLnTx/>
                <a:uFillTx/>
                <a:latin typeface="Apple Casual"/>
                <a:ea typeface="+mj-ea"/>
                <a:cs typeface="Apple Casual"/>
              </a:rPr>
              <a:t> </a:t>
            </a:r>
            <a:r>
              <a:rPr kumimoji="0" lang="en-US" sz="4400" b="0" i="1" u="none" strike="noStrike" kern="1200" cap="none" spc="0" normalizeH="0" baseline="0" noProof="0" dirty="0" smtClean="0">
                <a:ln>
                  <a:noFill/>
                </a:ln>
                <a:solidFill>
                  <a:srgbClr val="FF0000"/>
                </a:solidFill>
                <a:effectLst/>
                <a:uLnTx/>
                <a:uFillTx/>
                <a:latin typeface="Apple Casual"/>
                <a:ea typeface="+mj-ea"/>
                <a:cs typeface="Apple Casual"/>
              </a:rPr>
              <a:t>are</a:t>
            </a:r>
            <a:r>
              <a:rPr kumimoji="0" lang="en-US" sz="4400" b="0" i="1" u="none" strike="noStrike" kern="1200" cap="none" spc="0" normalizeH="0" baseline="0" noProof="0" dirty="0" smtClean="0">
                <a:ln>
                  <a:noFill/>
                </a:ln>
                <a:solidFill>
                  <a:schemeClr val="tx1"/>
                </a:solidFill>
                <a:effectLst/>
                <a:uLnTx/>
                <a:uFillTx/>
                <a:latin typeface="Apple Casual"/>
                <a:ea typeface="+mj-ea"/>
                <a:cs typeface="Apple Casual"/>
              </a:rPr>
              <a:t> talented. </a:t>
            </a:r>
          </a:p>
        </p:txBody>
      </p:sp>
      <p:pic>
        <p:nvPicPr>
          <p:cNvPr id="7" name="Picture 6"/>
          <p:cNvPicPr>
            <a:picLocks noChangeAspect="1"/>
          </p:cNvPicPr>
          <p:nvPr/>
        </p:nvPicPr>
        <p:blipFill>
          <a:blip r:embed="rId2"/>
          <a:stretch>
            <a:fillRect/>
          </a:stretch>
        </p:blipFill>
        <p:spPr>
          <a:xfrm>
            <a:off x="7086600" y="1643743"/>
            <a:ext cx="1828799" cy="1436913"/>
          </a:xfrm>
          <a:prstGeom prst="rect">
            <a:avLst/>
          </a:prstGeom>
        </p:spPr>
      </p:pic>
      <p:pic>
        <p:nvPicPr>
          <p:cNvPr id="8" name="Picture 7"/>
          <p:cNvPicPr>
            <a:picLocks noChangeAspect="1"/>
          </p:cNvPicPr>
          <p:nvPr/>
        </p:nvPicPr>
        <p:blipFill>
          <a:blip r:embed="rId3"/>
          <a:stretch>
            <a:fillRect/>
          </a:stretch>
        </p:blipFill>
        <p:spPr>
          <a:xfrm>
            <a:off x="344916" y="4869456"/>
            <a:ext cx="1587500" cy="17653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0" y="-95925"/>
          <a:ext cx="9144000" cy="6903407"/>
        </p:xfrm>
        <a:graphic>
          <a:graphicData uri="http://schemas.openxmlformats.org/drawingml/2006/table">
            <a:tbl>
              <a:tblPr firstRow="1" bandRow="1">
                <a:tableStyleId>{5C22544A-7EE6-4342-B048-85BDC9FD1C3A}</a:tableStyleId>
              </a:tblPr>
              <a:tblGrid>
                <a:gridCol w="3048000"/>
                <a:gridCol w="3048000"/>
                <a:gridCol w="3048000"/>
              </a:tblGrid>
              <a:tr h="594047">
                <a:tc>
                  <a:txBody>
                    <a:bodyPr/>
                    <a:lstStyle/>
                    <a:p>
                      <a:pPr algn="ctr"/>
                      <a:r>
                        <a:rPr lang="en-US" sz="2400" dirty="0" err="1" smtClean="0"/>
                        <a:t>Sujeto</a:t>
                      </a:r>
                      <a:endParaRPr lang="en-US" sz="2400" dirty="0"/>
                    </a:p>
                  </a:txBody>
                  <a:tcPr/>
                </a:tc>
                <a:tc>
                  <a:txBody>
                    <a:bodyPr/>
                    <a:lstStyle/>
                    <a:p>
                      <a:pPr algn="ctr"/>
                      <a:r>
                        <a:rPr lang="en-US" sz="2400" dirty="0" smtClean="0"/>
                        <a:t>Forma</a:t>
                      </a:r>
                      <a:r>
                        <a:rPr lang="en-US" sz="2400" baseline="0" dirty="0" smtClean="0"/>
                        <a:t> </a:t>
                      </a:r>
                      <a:r>
                        <a:rPr lang="en-US" sz="2400" dirty="0" smtClean="0"/>
                        <a:t>del </a:t>
                      </a:r>
                      <a:r>
                        <a:rPr lang="en-US" sz="2400" dirty="0" err="1" smtClean="0"/>
                        <a:t>verbo</a:t>
                      </a:r>
                      <a:r>
                        <a:rPr lang="en-US" sz="2400" baseline="0" dirty="0" smtClean="0"/>
                        <a:t> </a:t>
                      </a:r>
                      <a:r>
                        <a:rPr lang="en-US" sz="2400" baseline="0" dirty="0" smtClean="0">
                          <a:solidFill>
                            <a:srgbClr val="FF0000"/>
                          </a:solidFill>
                        </a:rPr>
                        <a:t>ser</a:t>
                      </a:r>
                      <a:endParaRPr lang="en-US" sz="2400" dirty="0">
                        <a:solidFill>
                          <a:srgbClr val="FF0000"/>
                        </a:solidFill>
                      </a:endParaRPr>
                    </a:p>
                  </a:txBody>
                  <a:tcPr/>
                </a:tc>
                <a:tc>
                  <a:txBody>
                    <a:bodyPr/>
                    <a:lstStyle/>
                    <a:p>
                      <a:pPr algn="ctr"/>
                      <a:r>
                        <a:rPr lang="en-US" sz="2400" dirty="0" err="1" smtClean="0"/>
                        <a:t>Adjetivo</a:t>
                      </a:r>
                      <a:endParaRPr lang="en-US" sz="2400" dirty="0"/>
                    </a:p>
                  </a:txBody>
                  <a:tcPr/>
                </a:tc>
              </a:tr>
              <a:tr h="629326">
                <a:tc>
                  <a:txBody>
                    <a:bodyPr/>
                    <a:lstStyle/>
                    <a:p>
                      <a:r>
                        <a:rPr lang="en-US" sz="2400" b="1" dirty="0" smtClean="0"/>
                        <a:t>1. </a:t>
                      </a:r>
                      <a:r>
                        <a:rPr lang="en-US" sz="2400" b="1" dirty="0" err="1" smtClean="0"/>
                        <a:t>Yo</a:t>
                      </a:r>
                      <a:endParaRPr lang="en-US" sz="2400" b="1" dirty="0"/>
                    </a:p>
                  </a:txBody>
                  <a:tcPr/>
                </a:tc>
                <a:tc>
                  <a:txBody>
                    <a:bodyPr/>
                    <a:lstStyle/>
                    <a:p>
                      <a:pPr algn="ctr"/>
                      <a:r>
                        <a:rPr lang="en-US" sz="2000" b="1" dirty="0" smtClean="0"/>
                        <a:t>(no)</a:t>
                      </a:r>
                      <a:r>
                        <a:rPr lang="en-US" sz="2000" b="1" baseline="0" dirty="0" smtClean="0"/>
                        <a:t> + ser</a:t>
                      </a:r>
                      <a:endParaRPr lang="en-US" sz="2000" b="1" dirty="0"/>
                    </a:p>
                  </a:txBody>
                  <a:tcPr/>
                </a:tc>
                <a:tc>
                  <a:txBody>
                    <a:bodyPr/>
                    <a:lstStyle/>
                    <a:p>
                      <a:r>
                        <a:rPr lang="en-US" sz="2000" b="1" dirty="0" smtClean="0"/>
                        <a:t>1.</a:t>
                      </a:r>
                      <a:r>
                        <a:rPr lang="en-US" sz="2000" b="1" baseline="0" dirty="0" smtClean="0"/>
                        <a:t>   </a:t>
                      </a:r>
                      <a:r>
                        <a:rPr lang="en-US" sz="2000" b="1" dirty="0" err="1" smtClean="0"/>
                        <a:t>perezoso(a</a:t>
                      </a:r>
                      <a:r>
                        <a:rPr lang="en-US" sz="2000" b="1" dirty="0" smtClean="0"/>
                        <a:t>) +</a:t>
                      </a:r>
                      <a:r>
                        <a:rPr lang="en-US" sz="2000" b="1" dirty="0" err="1" smtClean="0"/>
                        <a:t>s</a:t>
                      </a:r>
                      <a:endParaRPr lang="en-US" sz="2000" b="1" dirty="0" smtClean="0"/>
                    </a:p>
                    <a:p>
                      <a:r>
                        <a:rPr lang="en-US" sz="2000" b="1" dirty="0" smtClean="0"/>
                        <a:t>       </a:t>
                      </a:r>
                      <a:r>
                        <a:rPr lang="en-US" sz="2000" b="1" dirty="0" err="1" smtClean="0"/>
                        <a:t>trabajador(a</a:t>
                      </a:r>
                      <a:r>
                        <a:rPr lang="en-US" sz="2000" b="1" dirty="0" smtClean="0"/>
                        <a:t>)</a:t>
                      </a:r>
                      <a:r>
                        <a:rPr lang="en-US" sz="2000" b="1" baseline="0" dirty="0" smtClean="0"/>
                        <a:t> +</a:t>
                      </a:r>
                      <a:r>
                        <a:rPr lang="en-US" sz="2000" b="1" baseline="0" dirty="0" err="1" smtClean="0"/>
                        <a:t>es</a:t>
                      </a:r>
                      <a:endParaRPr lang="en-US" sz="2000" b="1" dirty="0"/>
                    </a:p>
                  </a:txBody>
                  <a:tcPr/>
                </a:tc>
              </a:tr>
              <a:tr h="631981">
                <a:tc>
                  <a:txBody>
                    <a:bodyPr/>
                    <a:lstStyle/>
                    <a:p>
                      <a:r>
                        <a:rPr lang="en-US" sz="2400" b="1" dirty="0" smtClean="0"/>
                        <a:t>2. </a:t>
                      </a:r>
                      <a:r>
                        <a:rPr lang="en-US" sz="2400" b="1" dirty="0" err="1" smtClean="0"/>
                        <a:t>Tú</a:t>
                      </a:r>
                      <a:endParaRPr lang="en-US" sz="2400" b="1"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smtClean="0"/>
                        <a:t>(no)</a:t>
                      </a:r>
                      <a:r>
                        <a:rPr lang="en-US" sz="2000" b="1" baseline="0" dirty="0" smtClean="0"/>
                        <a:t> + ser</a:t>
                      </a:r>
                      <a:endParaRPr lang="en-US" sz="2000" b="1" dirty="0" smtClean="0"/>
                    </a:p>
                  </a:txBody>
                  <a:tcPr/>
                </a:tc>
                <a:tc>
                  <a:txBody>
                    <a:bodyPr/>
                    <a:lstStyle/>
                    <a:p>
                      <a:r>
                        <a:rPr lang="en-US" sz="2000" b="1" dirty="0" smtClean="0"/>
                        <a:t>2.    </a:t>
                      </a:r>
                      <a:r>
                        <a:rPr lang="en-US" sz="2000" b="1" dirty="0" err="1" smtClean="0"/>
                        <a:t>aburrido(a</a:t>
                      </a:r>
                      <a:r>
                        <a:rPr lang="en-US" sz="2000" b="1" dirty="0" smtClean="0"/>
                        <a:t>) +</a:t>
                      </a:r>
                      <a:r>
                        <a:rPr lang="en-US" sz="2000" b="1" dirty="0" err="1" smtClean="0"/>
                        <a:t>s</a:t>
                      </a:r>
                      <a:endParaRPr lang="en-US" sz="2000" b="1" dirty="0" smtClean="0"/>
                    </a:p>
                    <a:p>
                      <a:r>
                        <a:rPr lang="en-US" sz="2000" b="1" dirty="0" smtClean="0"/>
                        <a:t>        </a:t>
                      </a:r>
                      <a:r>
                        <a:rPr lang="en-US" sz="2000" b="1" dirty="0" err="1" smtClean="0"/>
                        <a:t>activo(a</a:t>
                      </a:r>
                      <a:r>
                        <a:rPr lang="en-US" sz="2000" b="1" dirty="0" smtClean="0"/>
                        <a:t>)</a:t>
                      </a:r>
                      <a:r>
                        <a:rPr lang="en-US" sz="2000" b="1" baseline="0" dirty="0" smtClean="0"/>
                        <a:t> +</a:t>
                      </a:r>
                      <a:r>
                        <a:rPr lang="en-US" sz="2000" b="1" baseline="0" dirty="0" err="1" smtClean="0"/>
                        <a:t>s</a:t>
                      </a:r>
                      <a:endParaRPr lang="en-US" sz="2000" b="1" dirty="0"/>
                    </a:p>
                  </a:txBody>
                  <a:tcPr/>
                </a:tc>
              </a:tr>
              <a:tr h="675046">
                <a:tc>
                  <a:txBody>
                    <a:bodyPr/>
                    <a:lstStyle/>
                    <a:p>
                      <a:r>
                        <a:rPr lang="en-US" sz="2400" b="1" dirty="0" smtClean="0"/>
                        <a:t>3. </a:t>
                      </a:r>
                      <a:r>
                        <a:rPr lang="en-US" sz="2400" b="1" dirty="0" err="1" smtClean="0"/>
                        <a:t>Él</a:t>
                      </a:r>
                      <a:endParaRPr lang="en-US" sz="2400" b="1"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smtClean="0"/>
                        <a:t>(no)</a:t>
                      </a:r>
                      <a:r>
                        <a:rPr lang="en-US" sz="2000" b="1" baseline="0" dirty="0" smtClean="0"/>
                        <a:t> + ser</a:t>
                      </a:r>
                      <a:endParaRPr lang="en-US" sz="2000" b="1" dirty="0" smtClean="0"/>
                    </a:p>
                  </a:txBody>
                  <a:tcPr/>
                </a:tc>
                <a:tc>
                  <a:txBody>
                    <a:bodyPr/>
                    <a:lstStyle/>
                    <a:p>
                      <a:r>
                        <a:rPr lang="en-US" sz="2000" b="1" dirty="0" smtClean="0"/>
                        <a:t>3.    </a:t>
                      </a:r>
                      <a:r>
                        <a:rPr lang="en-US" sz="2000" b="1" dirty="0" err="1" smtClean="0"/>
                        <a:t>bajo(a</a:t>
                      </a:r>
                      <a:r>
                        <a:rPr lang="en-US" sz="2000" b="1" dirty="0" smtClean="0"/>
                        <a:t>) +</a:t>
                      </a:r>
                      <a:r>
                        <a:rPr lang="en-US" sz="2000" b="1" dirty="0" err="1" smtClean="0"/>
                        <a:t>s</a:t>
                      </a:r>
                      <a:endParaRPr lang="en-US" sz="2000" b="1" dirty="0" smtClean="0"/>
                    </a:p>
                    <a:p>
                      <a:r>
                        <a:rPr lang="en-US" sz="2000" b="1" dirty="0" smtClean="0"/>
                        <a:t>        </a:t>
                      </a:r>
                      <a:r>
                        <a:rPr lang="en-US" sz="2000" b="1" dirty="0" err="1" smtClean="0"/>
                        <a:t>alto(a</a:t>
                      </a:r>
                      <a:r>
                        <a:rPr lang="en-US" sz="2000" b="1" dirty="0" smtClean="0"/>
                        <a:t>) +</a:t>
                      </a:r>
                      <a:r>
                        <a:rPr lang="en-US" sz="2000" b="1" dirty="0" err="1" smtClean="0"/>
                        <a:t>s</a:t>
                      </a:r>
                      <a:endParaRPr lang="en-US" sz="2000" b="1" dirty="0" smtClean="0"/>
                    </a:p>
                  </a:txBody>
                  <a:tcPr/>
                </a:tc>
              </a:tr>
              <a:tr h="594047">
                <a:tc>
                  <a:txBody>
                    <a:bodyPr/>
                    <a:lstStyle/>
                    <a:p>
                      <a:r>
                        <a:rPr lang="en-US" sz="2400" b="1" dirty="0" smtClean="0"/>
                        <a:t>4.</a:t>
                      </a:r>
                      <a:r>
                        <a:rPr lang="en-US" sz="2400" b="1" dirty="0" smtClean="0"/>
                        <a:t> Ella</a:t>
                      </a:r>
                      <a:endParaRPr lang="en-US" sz="2400" b="1"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smtClean="0"/>
                        <a:t>(no)</a:t>
                      </a:r>
                      <a:r>
                        <a:rPr lang="en-US" sz="2000" b="1" baseline="0" dirty="0" smtClean="0"/>
                        <a:t> + ser</a:t>
                      </a:r>
                      <a:endParaRPr lang="en-US" sz="2000" b="1" dirty="0" smtClean="0"/>
                    </a:p>
                  </a:txBody>
                  <a:tcPr/>
                </a:tc>
                <a:tc>
                  <a:txBody>
                    <a:bodyPr/>
                    <a:lstStyle/>
                    <a:p>
                      <a:r>
                        <a:rPr lang="en-US" sz="2000" b="1" dirty="0" smtClean="0"/>
                        <a:t>4.    </a:t>
                      </a:r>
                      <a:r>
                        <a:rPr lang="en-US" sz="2000" b="1" dirty="0" err="1" smtClean="0"/>
                        <a:t>moreno(a</a:t>
                      </a:r>
                      <a:r>
                        <a:rPr lang="en-US" sz="2000" b="1" dirty="0" smtClean="0"/>
                        <a:t>) +</a:t>
                      </a:r>
                      <a:r>
                        <a:rPr lang="en-US" sz="2000" b="1" dirty="0" err="1" smtClean="0"/>
                        <a:t>s</a:t>
                      </a:r>
                      <a:endParaRPr lang="en-US" sz="2000" b="1" dirty="0" smtClean="0"/>
                    </a:p>
                    <a:p>
                      <a:r>
                        <a:rPr lang="en-US" sz="2000" b="1" dirty="0" smtClean="0"/>
                        <a:t>         </a:t>
                      </a:r>
                      <a:r>
                        <a:rPr lang="en-US" sz="2000" b="1" dirty="0" err="1" smtClean="0"/>
                        <a:t>rubio(a</a:t>
                      </a:r>
                      <a:r>
                        <a:rPr lang="en-US" sz="2000" b="1" dirty="0" smtClean="0"/>
                        <a:t>) +</a:t>
                      </a:r>
                      <a:r>
                        <a:rPr lang="en-US" sz="2000" b="1" dirty="0" err="1" smtClean="0"/>
                        <a:t>s</a:t>
                      </a:r>
                      <a:endParaRPr lang="en-US" sz="2000" b="1" dirty="0"/>
                    </a:p>
                  </a:txBody>
                  <a:tcPr/>
                </a:tc>
              </a:tr>
              <a:tr h="594047">
                <a:tc>
                  <a:txBody>
                    <a:bodyPr/>
                    <a:lstStyle/>
                    <a:p>
                      <a:r>
                        <a:rPr lang="en-US" sz="2400" b="1" dirty="0" smtClean="0"/>
                        <a:t>5. </a:t>
                      </a:r>
                      <a:r>
                        <a:rPr lang="en-US" sz="2400" b="1" dirty="0" err="1" smtClean="0"/>
                        <a:t>Nosotros</a:t>
                      </a:r>
                      <a:endParaRPr lang="en-US" sz="2400" b="1" dirty="0"/>
                    </a:p>
                  </a:txBody>
                  <a:tcPr/>
                </a:tc>
                <a:tc>
                  <a:txBody>
                    <a:bodyPr/>
                    <a:lstStyle/>
                    <a:p>
                      <a:pPr algn="ctr"/>
                      <a:r>
                        <a:rPr lang="en-US" sz="2000" b="1" dirty="0" smtClean="0"/>
                        <a:t>(no) + ser</a:t>
                      </a:r>
                      <a:endParaRPr lang="en-US" sz="2000" b="1" dirty="0"/>
                    </a:p>
                  </a:txBody>
                  <a:tcPr/>
                </a:tc>
                <a:tc>
                  <a:txBody>
                    <a:bodyPr/>
                    <a:lstStyle/>
                    <a:p>
                      <a:pPr marL="342900" indent="-342900">
                        <a:buAutoNum type="arabicPeriod" startAt="5"/>
                      </a:pPr>
                      <a:r>
                        <a:rPr lang="en-US" sz="2000" b="1" dirty="0" err="1" smtClean="0"/>
                        <a:t>intelectual</a:t>
                      </a:r>
                      <a:r>
                        <a:rPr lang="en-US" sz="2000" b="1" dirty="0" smtClean="0"/>
                        <a:t> +</a:t>
                      </a:r>
                      <a:r>
                        <a:rPr lang="en-US" sz="2000" b="1" dirty="0" err="1" smtClean="0"/>
                        <a:t>es</a:t>
                      </a:r>
                      <a:endParaRPr lang="en-US" sz="2000" b="1" dirty="0" smtClean="0"/>
                    </a:p>
                    <a:p>
                      <a:pPr marL="342900" indent="-342900">
                        <a:buNone/>
                      </a:pPr>
                      <a:r>
                        <a:rPr lang="en-US" sz="2000" b="1" dirty="0" smtClean="0"/>
                        <a:t>       </a:t>
                      </a:r>
                      <a:r>
                        <a:rPr lang="en-US" sz="2000" b="1" dirty="0" err="1" smtClean="0"/>
                        <a:t>atlético(a</a:t>
                      </a:r>
                      <a:r>
                        <a:rPr lang="en-US" sz="2000" b="1" dirty="0" smtClean="0"/>
                        <a:t>) +</a:t>
                      </a:r>
                      <a:r>
                        <a:rPr lang="en-US" sz="2000" b="1" dirty="0" err="1" smtClean="0"/>
                        <a:t>s</a:t>
                      </a:r>
                      <a:endParaRPr lang="en-US" sz="2000" b="1" dirty="0"/>
                    </a:p>
                  </a:txBody>
                  <a:tcPr/>
                </a:tc>
              </a:tr>
              <a:tr h="594047">
                <a:tc>
                  <a:txBody>
                    <a:bodyPr/>
                    <a:lstStyle/>
                    <a:p>
                      <a:r>
                        <a:rPr lang="en-US" sz="2400" b="1" dirty="0" smtClean="0"/>
                        <a:t>6.</a:t>
                      </a:r>
                      <a:r>
                        <a:rPr lang="en-US" sz="2400" b="1" dirty="0" smtClean="0"/>
                        <a:t> </a:t>
                      </a:r>
                      <a:r>
                        <a:rPr lang="en-US" sz="2400" b="1" dirty="0" err="1" smtClean="0"/>
                        <a:t>Nosotras</a:t>
                      </a:r>
                      <a:endParaRPr lang="en-US" sz="2400" b="1" dirty="0"/>
                    </a:p>
                  </a:txBody>
                  <a:tcPr/>
                </a:tc>
                <a:tc>
                  <a:txBody>
                    <a:bodyPr/>
                    <a:lstStyle/>
                    <a:p>
                      <a:pPr algn="ctr"/>
                      <a:r>
                        <a:rPr lang="en-US" sz="2000" b="1" dirty="0" smtClean="0"/>
                        <a:t>(no) + ser</a:t>
                      </a:r>
                      <a:endParaRPr lang="en-US" sz="2000" b="1" dirty="0"/>
                    </a:p>
                  </a:txBody>
                  <a:tcPr/>
                </a:tc>
                <a:tc>
                  <a:txBody>
                    <a:bodyPr/>
                    <a:lstStyle/>
                    <a:p>
                      <a:pPr marL="342900" indent="-342900">
                        <a:buAutoNum type="arabicPeriod" startAt="6"/>
                      </a:pPr>
                      <a:r>
                        <a:rPr lang="en-US" sz="2000" b="1" dirty="0" err="1" smtClean="0"/>
                        <a:t>guapo(a</a:t>
                      </a:r>
                      <a:r>
                        <a:rPr lang="en-US" sz="2000" b="1" dirty="0" smtClean="0"/>
                        <a:t>)</a:t>
                      </a:r>
                      <a:r>
                        <a:rPr lang="en-US" sz="2000" b="1" baseline="0" dirty="0" smtClean="0"/>
                        <a:t> +</a:t>
                      </a:r>
                      <a:r>
                        <a:rPr lang="en-US" sz="2000" b="1" baseline="0" dirty="0" err="1" smtClean="0"/>
                        <a:t>es</a:t>
                      </a:r>
                      <a:endParaRPr lang="en-US" sz="2000" b="1" baseline="0" dirty="0" smtClean="0"/>
                    </a:p>
                    <a:p>
                      <a:pPr marL="342900" indent="-342900">
                        <a:buNone/>
                      </a:pPr>
                      <a:r>
                        <a:rPr lang="en-US" sz="2000" b="1" baseline="0" dirty="0" smtClean="0"/>
                        <a:t>       </a:t>
                      </a:r>
                      <a:r>
                        <a:rPr lang="en-US" sz="2000" b="1" baseline="0" dirty="0" err="1" smtClean="0"/>
                        <a:t>feo(a</a:t>
                      </a:r>
                      <a:r>
                        <a:rPr lang="en-US" sz="2000" b="1" baseline="0" dirty="0" smtClean="0"/>
                        <a:t>) +</a:t>
                      </a:r>
                      <a:r>
                        <a:rPr lang="en-US" sz="2000" b="1" baseline="0" dirty="0" err="1" smtClean="0"/>
                        <a:t>s</a:t>
                      </a:r>
                      <a:endParaRPr lang="en-US" sz="2000" b="1" dirty="0"/>
                    </a:p>
                  </a:txBody>
                  <a:tcPr/>
                </a:tc>
              </a:tr>
              <a:tr h="631981">
                <a:tc>
                  <a:txBody>
                    <a:bodyPr/>
                    <a:lstStyle/>
                    <a:p>
                      <a:r>
                        <a:rPr lang="en-US" sz="2400" b="1" dirty="0" smtClean="0"/>
                        <a:t>7.</a:t>
                      </a:r>
                      <a:r>
                        <a:rPr lang="en-US" sz="2400" b="1" dirty="0" smtClean="0"/>
                        <a:t> Ustedes</a:t>
                      </a:r>
                      <a:endParaRPr lang="en-US" sz="2400" b="1"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smtClean="0"/>
                        <a:t>(no) + ser</a:t>
                      </a:r>
                    </a:p>
                    <a:p>
                      <a:pPr algn="ctr"/>
                      <a:endParaRPr lang="en-US" sz="2000" b="1" dirty="0"/>
                    </a:p>
                  </a:txBody>
                  <a:tcPr/>
                </a:tc>
                <a:tc>
                  <a:txBody>
                    <a:bodyPr/>
                    <a:lstStyle/>
                    <a:p>
                      <a:pPr marL="342900" indent="-342900">
                        <a:buAutoNum type="arabicPeriod" startAt="7"/>
                      </a:pPr>
                      <a:r>
                        <a:rPr lang="en-US" sz="2000" b="1" dirty="0" err="1" smtClean="0"/>
                        <a:t>fuerte</a:t>
                      </a:r>
                      <a:r>
                        <a:rPr lang="en-US" sz="2000" b="1" dirty="0" smtClean="0"/>
                        <a:t> +</a:t>
                      </a:r>
                      <a:r>
                        <a:rPr lang="en-US" sz="2000" b="1" dirty="0" err="1" smtClean="0"/>
                        <a:t>s</a:t>
                      </a:r>
                      <a:endParaRPr lang="en-US" sz="2000" b="1" dirty="0" smtClean="0"/>
                    </a:p>
                    <a:p>
                      <a:pPr marL="342900" indent="-342900">
                        <a:buNone/>
                      </a:pPr>
                      <a:r>
                        <a:rPr lang="en-US" sz="2000" b="1" dirty="0" smtClean="0"/>
                        <a:t>      </a:t>
                      </a:r>
                      <a:r>
                        <a:rPr lang="en-US" sz="2000" b="1" baseline="0" dirty="0" smtClean="0"/>
                        <a:t> </a:t>
                      </a:r>
                      <a:r>
                        <a:rPr lang="en-US" sz="2000" b="1" dirty="0" err="1" smtClean="0"/>
                        <a:t>mediano(a</a:t>
                      </a:r>
                      <a:r>
                        <a:rPr lang="en-US" sz="2000" b="1" dirty="0" smtClean="0"/>
                        <a:t>) +</a:t>
                      </a:r>
                      <a:r>
                        <a:rPr lang="en-US" sz="2000" b="1" dirty="0" err="1" smtClean="0"/>
                        <a:t>s</a:t>
                      </a:r>
                      <a:endParaRPr lang="en-US" sz="2000" b="1" dirty="0"/>
                    </a:p>
                  </a:txBody>
                  <a:tcPr/>
                </a:tc>
              </a:tr>
              <a:tr h="631981">
                <a:tc>
                  <a:txBody>
                    <a:bodyPr/>
                    <a:lstStyle/>
                    <a:p>
                      <a:r>
                        <a:rPr lang="en-US" sz="2400" b="1" dirty="0" smtClean="0"/>
                        <a:t>8.</a:t>
                      </a:r>
                      <a:r>
                        <a:rPr lang="en-US" sz="2400" b="1" dirty="0" smtClean="0"/>
                        <a:t> </a:t>
                      </a:r>
                      <a:r>
                        <a:rPr lang="en-US" sz="2400" b="1" dirty="0" err="1" smtClean="0"/>
                        <a:t>Ellos</a:t>
                      </a:r>
                      <a:endParaRPr lang="en-US" sz="2400" b="1"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smtClean="0"/>
                        <a:t>(no) + ser</a:t>
                      </a:r>
                    </a:p>
                    <a:p>
                      <a:pPr algn="ctr"/>
                      <a:endParaRPr lang="en-US" sz="2000" b="1" dirty="0"/>
                    </a:p>
                  </a:txBody>
                  <a:tcPr/>
                </a:tc>
                <a:tc>
                  <a:txBody>
                    <a:bodyPr/>
                    <a:lstStyle/>
                    <a:p>
                      <a:pPr marL="342900" indent="-342900">
                        <a:buAutoNum type="arabicPeriod" startAt="8"/>
                      </a:pPr>
                      <a:r>
                        <a:rPr lang="en-US" sz="2000" b="1" dirty="0" err="1" smtClean="0"/>
                        <a:t>simpático(a</a:t>
                      </a:r>
                      <a:r>
                        <a:rPr lang="en-US" sz="2000" b="1" dirty="0" smtClean="0"/>
                        <a:t>) +</a:t>
                      </a:r>
                      <a:r>
                        <a:rPr lang="en-US" sz="2000" b="1" dirty="0" err="1" smtClean="0"/>
                        <a:t>s</a:t>
                      </a:r>
                      <a:endParaRPr lang="en-US" sz="2000" b="1" dirty="0" smtClean="0"/>
                    </a:p>
                    <a:p>
                      <a:pPr marL="342900" indent="-342900">
                        <a:buNone/>
                      </a:pPr>
                      <a:r>
                        <a:rPr lang="en-US" sz="2000" b="1" dirty="0" smtClean="0"/>
                        <a:t>       </a:t>
                      </a:r>
                      <a:r>
                        <a:rPr lang="en-US" sz="2000" b="1" dirty="0" err="1" smtClean="0"/>
                        <a:t>antipático(a</a:t>
                      </a:r>
                      <a:r>
                        <a:rPr lang="en-US" sz="2000" b="1" dirty="0" smtClean="0"/>
                        <a:t>) +</a:t>
                      </a:r>
                      <a:r>
                        <a:rPr lang="en-US" sz="2000" b="1" dirty="0" err="1" smtClean="0"/>
                        <a:t>s</a:t>
                      </a:r>
                      <a:r>
                        <a:rPr lang="en-US" sz="2000" b="1" dirty="0" smtClean="0"/>
                        <a:t>      </a:t>
                      </a:r>
                      <a:endParaRPr lang="en-US" sz="2000" b="1" dirty="0"/>
                    </a:p>
                  </a:txBody>
                  <a:tcPr/>
                </a:tc>
              </a:tr>
              <a:tr h="456887">
                <a:tc>
                  <a:txBody>
                    <a:bodyPr/>
                    <a:lstStyle/>
                    <a:p>
                      <a:r>
                        <a:rPr lang="en-US" sz="2400" b="1" dirty="0" smtClean="0"/>
                        <a:t>9.</a:t>
                      </a:r>
                      <a:r>
                        <a:rPr lang="en-US" sz="2400" b="1" dirty="0" smtClean="0"/>
                        <a:t> </a:t>
                      </a:r>
                      <a:r>
                        <a:rPr lang="en-US" sz="2400" b="1" dirty="0" err="1" smtClean="0"/>
                        <a:t>Ellas</a:t>
                      </a:r>
                      <a:endParaRPr lang="en-US" sz="2400" b="1"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smtClean="0"/>
                        <a:t>(no) + ser</a:t>
                      </a:r>
                    </a:p>
                    <a:p>
                      <a:pPr algn="ctr"/>
                      <a:endParaRPr lang="en-US" sz="2000" b="1" dirty="0"/>
                    </a:p>
                  </a:txBody>
                  <a:tcPr/>
                </a:tc>
                <a:tc>
                  <a:txBody>
                    <a:bodyPr/>
                    <a:lstStyle/>
                    <a:p>
                      <a:pPr marL="342900" indent="-342900">
                        <a:buAutoNum type="arabicPeriod" startAt="9"/>
                      </a:pPr>
                      <a:r>
                        <a:rPr lang="en-US" sz="2000" b="1" dirty="0" err="1" smtClean="0"/>
                        <a:t>serio(a</a:t>
                      </a:r>
                      <a:r>
                        <a:rPr lang="en-US" sz="2000" b="1" dirty="0" smtClean="0"/>
                        <a:t>) +</a:t>
                      </a:r>
                      <a:r>
                        <a:rPr lang="en-US" sz="2000" b="1" dirty="0" err="1" smtClean="0"/>
                        <a:t>s</a:t>
                      </a:r>
                      <a:endParaRPr lang="en-US" sz="2000" b="1" dirty="0" smtClean="0"/>
                    </a:p>
                    <a:p>
                      <a:pPr marL="342900" indent="-342900">
                        <a:buNone/>
                      </a:pPr>
                      <a:r>
                        <a:rPr lang="en-US" sz="2000" b="1" baseline="0" dirty="0" smtClean="0"/>
                        <a:t>      </a:t>
                      </a:r>
                      <a:r>
                        <a:rPr lang="en-US" sz="2000" b="1" baseline="0" dirty="0" err="1" smtClean="0"/>
                        <a:t>gracioso(a</a:t>
                      </a:r>
                      <a:r>
                        <a:rPr lang="en-US" sz="2000" b="1" baseline="0" dirty="0" smtClean="0"/>
                        <a:t>) +</a:t>
                      </a:r>
                      <a:r>
                        <a:rPr lang="en-US" sz="2000" b="1" baseline="0" dirty="0" err="1" smtClean="0"/>
                        <a:t>s</a:t>
                      </a:r>
                      <a:endParaRPr lang="en-US" sz="2000" b="1" dirty="0"/>
                    </a:p>
                  </a:txBody>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1112</TotalTime>
  <Words>564</Words>
  <Application>Microsoft Macintosh PowerPoint</Application>
  <PresentationFormat>On-screen Show (4:3)</PresentationFormat>
  <Paragraphs>67</Paragraphs>
  <Slides>8</Slides>
  <Notes>0</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Office Theme</vt:lpstr>
      <vt:lpstr>El verbo ser</vt:lpstr>
      <vt:lpstr>The verb ser means “to be”</vt:lpstr>
      <vt:lpstr>Conjugations of the verb ser (“to be”)</vt:lpstr>
      <vt:lpstr>Estudiante A: “¿Tú eres cantante?”         “You are a singer?”   Estudiante B:“No, yo no soy cantante.         Yo soy actor.”         “No, I am not a       singer. I am an actor.”</vt:lpstr>
      <vt:lpstr>        Estudiante: “¿De dónde es Usted?”            “Where are you from?”   Profesora: “Yo soy de Filadelfia.”  </vt:lpstr>
      <vt:lpstr>Ustedes son estudiantes de la Academia de Arte en Benjamin Rush. You all are students of the Arts Academy at Benjamin Rush.   Vosotros sois estudiantes de la Academia de Arte en Benjamin Rush. You all are students of the Arts Academy at Benjamin Rush.</vt:lpstr>
      <vt:lpstr>Nosotros somos estadounidenses. </vt:lpstr>
      <vt:lpstr>Slide 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verbo ser</dc:title>
  <dc:creator>Benjamin Rush</dc:creator>
  <cp:lastModifiedBy>Benjamin Rush</cp:lastModifiedBy>
  <cp:revision>24</cp:revision>
  <dcterms:created xsi:type="dcterms:W3CDTF">2011-12-07T14:02:32Z</dcterms:created>
  <dcterms:modified xsi:type="dcterms:W3CDTF">2011-12-07T20:54:01Z</dcterms:modified>
</cp:coreProperties>
</file>